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1" r:id="rId2"/>
    <p:sldId id="306" r:id="rId3"/>
    <p:sldId id="312" r:id="rId4"/>
    <p:sldId id="299" r:id="rId5"/>
    <p:sldId id="300" r:id="rId6"/>
    <p:sldId id="304" r:id="rId7"/>
    <p:sldId id="313" r:id="rId8"/>
    <p:sldId id="314" r:id="rId9"/>
    <p:sldId id="315" r:id="rId10"/>
    <p:sldId id="307" r:id="rId11"/>
    <p:sldId id="301" r:id="rId12"/>
    <p:sldId id="303" r:id="rId13"/>
    <p:sldId id="310" r:id="rId14"/>
    <p:sldId id="277" r:id="rId15"/>
    <p:sldId id="297" r:id="rId16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 Richter" initials="P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1A5D"/>
    <a:srgbClr val="031961"/>
    <a:srgbClr val="04467D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7" autoAdjust="0"/>
    <p:restoredTop sz="80586" autoAdjust="0"/>
  </p:normalViewPr>
  <p:slideViewPr>
    <p:cSldViewPr>
      <p:cViewPr varScale="1">
        <p:scale>
          <a:sx n="95" d="100"/>
          <a:sy n="9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65A22D20-F74E-0243-8871-E6C383494D30}" type="datetime1">
              <a:rPr lang="de-DE" altLang="de-DE"/>
              <a:pPr/>
              <a:t>16.01.2018</a:t>
            </a:fld>
            <a:endParaRPr lang="de-DE" altLang="de-DE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67937ADC-4817-E447-B5CF-D7AF707C17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6432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F7ED929E-6B19-774B-82B9-8A02850E5E74}" type="datetime1">
              <a:rPr lang="de-DE" altLang="de-DE"/>
              <a:pPr/>
              <a:t>16.01.2018</a:t>
            </a:fld>
            <a:endParaRPr lang="de-DE" alt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CFF01512-5535-E747-9005-E7BC302A15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1386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1512-5535-E747-9005-E7BC302A15E4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8167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1512-5535-E747-9005-E7BC302A15E4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501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1512-5535-E747-9005-E7BC302A15E4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063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  <p:sp>
        <p:nvSpPr>
          <p:cNvPr id="1382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495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9859" indent="-288407" defTabSz="916495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3630" indent="-230726" defTabSz="916495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5082" indent="-230726" defTabSz="916495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6534" indent="-230726" defTabSz="916495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37986" indent="-230726" defTabSz="9164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99438" indent="-230726" defTabSz="9164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0890" indent="-230726" defTabSz="9164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2342" indent="-230726" defTabSz="9164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01BB952-B260-4037-8AFE-A5B1630CD971}" type="slidenum">
              <a:rPr lang="de-DE" altLang="de-DE" sz="1100">
                <a:latin typeface="Times" pitchFamily="18" charset="0"/>
              </a:rPr>
              <a:pPr/>
              <a:t>14</a:t>
            </a:fld>
            <a:endParaRPr lang="de-DE" altLang="de-DE" sz="110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97850" y="6381750"/>
            <a:ext cx="9461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38C7-E47A-4B9F-84B7-43AECE5A71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5" name="Gerade Verbindung 4"/>
          <p:cNvCxnSpPr/>
          <p:nvPr userDrawn="1"/>
        </p:nvCxnSpPr>
        <p:spPr bwMode="auto">
          <a:xfrm>
            <a:off x="0" y="980728"/>
            <a:ext cx="91085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61A5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722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S-NUR FÜR DEN DIENSTGEBRAU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1"/>
          <p:cNvCxnSpPr/>
          <p:nvPr userDrawn="1"/>
        </p:nvCxnSpPr>
        <p:spPr bwMode="auto">
          <a:xfrm>
            <a:off x="0" y="980728"/>
            <a:ext cx="91085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61A5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487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CED40E-08D8-41D2-9C45-A8192DB3A7FD}" type="datetime1">
              <a:rPr lang="de-DE" smtClean="0"/>
              <a:pPr/>
              <a:t>16.01.2018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Philipp Richter</a:t>
            </a:r>
            <a:endParaRPr lang="de-DE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7C9BED-E3D4-4A2C-A614-9259F2E48D0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3196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03196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0" y="0"/>
            <a:ext cx="9144000" cy="332656"/>
            <a:chOff x="0" y="0"/>
            <a:chExt cx="9144000" cy="332656"/>
          </a:xfrm>
        </p:grpSpPr>
        <p:sp>
          <p:nvSpPr>
            <p:cNvPr id="12" name="Rechteck 11"/>
            <p:cNvSpPr/>
            <p:nvPr userDrawn="1"/>
          </p:nvSpPr>
          <p:spPr bwMode="auto">
            <a:xfrm>
              <a:off x="0" y="0"/>
              <a:ext cx="4572000" cy="332656"/>
            </a:xfrm>
            <a:prstGeom prst="rect">
              <a:avLst/>
            </a:prstGeom>
            <a:solidFill>
              <a:srgbClr val="761A5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32" charset="0"/>
              </a:endParaRPr>
            </a:p>
          </p:txBody>
        </p:sp>
        <p:sp>
          <p:nvSpPr>
            <p:cNvPr id="13" name="Rechteck 12"/>
            <p:cNvSpPr/>
            <p:nvPr userDrawn="1"/>
          </p:nvSpPr>
          <p:spPr bwMode="auto">
            <a:xfrm>
              <a:off x="4572000" y="0"/>
              <a:ext cx="4572000" cy="332656"/>
            </a:xfrm>
            <a:prstGeom prst="rect">
              <a:avLst/>
            </a:prstGeom>
            <a:solidFill>
              <a:srgbClr val="03196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3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90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2515115" cy="520204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0" y="0"/>
            <a:ext cx="9144000" cy="332656"/>
            <a:chOff x="0" y="0"/>
            <a:chExt cx="9144000" cy="332656"/>
          </a:xfrm>
        </p:grpSpPr>
        <p:sp>
          <p:nvSpPr>
            <p:cNvPr id="4" name="Rechteck 3"/>
            <p:cNvSpPr/>
            <p:nvPr userDrawn="1"/>
          </p:nvSpPr>
          <p:spPr bwMode="auto">
            <a:xfrm>
              <a:off x="0" y="0"/>
              <a:ext cx="4572000" cy="332656"/>
            </a:xfrm>
            <a:prstGeom prst="rect">
              <a:avLst/>
            </a:prstGeom>
            <a:solidFill>
              <a:srgbClr val="761A5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32" charset="0"/>
              </a:endParaRPr>
            </a:p>
          </p:txBody>
        </p:sp>
        <p:sp>
          <p:nvSpPr>
            <p:cNvPr id="5" name="Rechteck 4"/>
            <p:cNvSpPr/>
            <p:nvPr userDrawn="1"/>
          </p:nvSpPr>
          <p:spPr bwMode="auto">
            <a:xfrm>
              <a:off x="4572000" y="0"/>
              <a:ext cx="4572000" cy="332656"/>
            </a:xfrm>
            <a:prstGeom prst="rect">
              <a:avLst/>
            </a:prstGeom>
            <a:solidFill>
              <a:srgbClr val="03196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32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8191890" y="6439287"/>
            <a:ext cx="790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dirty="0"/>
              <a:t>Folie: </a:t>
            </a:r>
            <a:fld id="{7C5C7AF0-3BEA-4447-9A85-761756742246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sp>
        <p:nvSpPr>
          <p:cNvPr id="7" name="Textfeld 6"/>
          <p:cNvSpPr txBox="1"/>
          <p:nvPr/>
        </p:nvSpPr>
        <p:spPr>
          <a:xfrm>
            <a:off x="3964304" y="6439286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aseline="0" dirty="0" smtClean="0"/>
              <a:t>Dr. Philipp Richter</a:t>
            </a:r>
            <a:endParaRPr lang="de-DE" sz="1000" dirty="0"/>
          </a:p>
        </p:txBody>
      </p:sp>
      <p:sp>
        <p:nvSpPr>
          <p:cNvPr id="8" name="Textfeld 7"/>
          <p:cNvSpPr txBox="1"/>
          <p:nvPr/>
        </p:nvSpPr>
        <p:spPr>
          <a:xfrm>
            <a:off x="3878639" y="6165304"/>
            <a:ext cx="13676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/>
              <a:t>Auftragsverarbeitung</a:t>
            </a:r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0" y="6011763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feld 9"/>
          <p:cNvSpPr txBox="1"/>
          <p:nvPr/>
        </p:nvSpPr>
        <p:spPr>
          <a:xfrm>
            <a:off x="8163036" y="6165303"/>
            <a:ext cx="8194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00" dirty="0" smtClean="0"/>
              <a:t>14.11.2017</a:t>
            </a:r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0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3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Die </a:t>
            </a:r>
            <a:r>
              <a:rPr lang="de-DE" dirty="0" smtClean="0"/>
              <a:t>Auftragsverarbeitung nach der</a:t>
            </a:r>
            <a:br>
              <a:rPr lang="de-DE" dirty="0" smtClean="0"/>
            </a:br>
            <a:r>
              <a:rPr lang="de-DE" dirty="0" smtClean="0"/>
              <a:t>Datenschutz-Grundverordnung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5157192"/>
            <a:ext cx="6858000" cy="648072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Dr</a:t>
            </a:r>
            <a:r>
              <a:rPr lang="de-DE" dirty="0"/>
              <a:t>. </a:t>
            </a:r>
            <a:r>
              <a:rPr lang="de-DE" dirty="0" smtClean="0"/>
              <a:t>Philipp Richter, Referent beim </a:t>
            </a:r>
          </a:p>
          <a:p>
            <a:r>
              <a:rPr lang="de-DE" dirty="0" smtClean="0"/>
              <a:t>Landesbeauftragten </a:t>
            </a:r>
            <a:r>
              <a:rPr lang="de-DE" dirty="0"/>
              <a:t>für </a:t>
            </a:r>
            <a:r>
              <a:rPr lang="de-DE" dirty="0" smtClean="0"/>
              <a:t>Datenschutz und </a:t>
            </a:r>
            <a:r>
              <a:rPr lang="de-DE" dirty="0"/>
              <a:t>Informationsfreiheit, Rheinland-Pfalz</a:t>
            </a:r>
          </a:p>
        </p:txBody>
      </p:sp>
      <p:pic>
        <p:nvPicPr>
          <p:cNvPr id="4" name="Deckblatt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9" y="1124744"/>
            <a:ext cx="8641080" cy="17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/>
              <a:t>J</a:t>
            </a:r>
            <a:r>
              <a:rPr lang="de-DE" altLang="de-DE" sz="2000" dirty="0" smtClean="0"/>
              <a:t>e nach Dienstangebot </a:t>
            </a:r>
            <a:r>
              <a:rPr lang="de-DE" altLang="de-DE" sz="2000" dirty="0" smtClean="0">
                <a:solidFill>
                  <a:srgbClr val="761A5D"/>
                </a:solidFill>
              </a:rPr>
              <a:t>zweifelhaft, ob Verarbeitung im Auftrag</a:t>
            </a:r>
            <a:r>
              <a:rPr lang="de-DE" altLang="de-DE" sz="2000" dirty="0" smtClean="0"/>
              <a:t> angenommen werden kann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Fehlender Auftragsvertrag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Fehlende Weisungsgebundenheit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Fehlende Kontrollmöglichkeiten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Hieran </a:t>
            </a:r>
            <a:r>
              <a:rPr lang="de-DE" altLang="de-DE" sz="2000" dirty="0" smtClean="0">
                <a:solidFill>
                  <a:srgbClr val="761A5D"/>
                </a:solidFill>
              </a:rPr>
              <a:t>ändert sich nichts </a:t>
            </a:r>
            <a:r>
              <a:rPr lang="de-DE" altLang="de-DE" sz="2000" dirty="0" smtClean="0"/>
              <a:t>durch DS-GVO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Übermittlung an Cloud-Anbieter ist zunächst wieder </a:t>
            </a:r>
            <a:r>
              <a:rPr lang="de-DE" altLang="de-DE" sz="2000" dirty="0" smtClean="0">
                <a:solidFill>
                  <a:srgbClr val="761A5D"/>
                </a:solidFill>
              </a:rPr>
              <a:t>Weiterverarbeitung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Wirksames</a:t>
            </a:r>
            <a:r>
              <a:rPr lang="de-DE" altLang="de-DE" sz="2000" dirty="0" smtClean="0">
                <a:solidFill>
                  <a:srgbClr val="761A5D"/>
                </a:solidFill>
              </a:rPr>
              <a:t> Auftragsverhältnis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nach Art. 28 </a:t>
            </a:r>
            <a:r>
              <a:rPr lang="de-DE" altLang="de-DE" sz="2000" dirty="0" smtClean="0"/>
              <a:t>DS-GVO wirkt sich </a:t>
            </a:r>
            <a:r>
              <a:rPr lang="de-DE" altLang="de-DE" sz="2000" dirty="0" smtClean="0">
                <a:solidFill>
                  <a:srgbClr val="761A5D"/>
                </a:solidFill>
              </a:rPr>
              <a:t>vorteilhaft</a:t>
            </a:r>
            <a:r>
              <a:rPr lang="de-DE" altLang="de-DE" sz="2000" dirty="0" smtClean="0"/>
              <a:t> auf </a:t>
            </a:r>
            <a:r>
              <a:rPr lang="de-DE" altLang="de-DE" sz="2000" dirty="0" smtClean="0"/>
              <a:t>Zulässigkeit </a:t>
            </a:r>
            <a:r>
              <a:rPr lang="de-DE" altLang="de-DE" sz="2000" dirty="0" smtClean="0"/>
              <a:t>der Übermittlung aus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Aber </a:t>
            </a:r>
            <a:r>
              <a:rPr lang="de-DE" altLang="de-DE" sz="2000" dirty="0" smtClean="0">
                <a:solidFill>
                  <a:srgbClr val="761A5D"/>
                </a:solidFill>
              </a:rPr>
              <a:t>auch andere Instrumente </a:t>
            </a:r>
            <a:r>
              <a:rPr lang="de-DE" altLang="de-DE" sz="2000" dirty="0" smtClean="0"/>
              <a:t>möglich, je nach Dienstangebot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2.4  Cloud Computing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204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Bisher § 11 Abs. 5 BDSG / § 4 Abs. 5 LDSG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Keine ausdrückliche Regelung in DS-GVO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Offenlegung an Wartungsdienstleister ist </a:t>
            </a:r>
            <a:r>
              <a:rPr lang="de-DE" altLang="de-DE" sz="2000" dirty="0" smtClean="0">
                <a:solidFill>
                  <a:srgbClr val="761A5D"/>
                </a:solidFill>
              </a:rPr>
              <a:t>Weiterverarbeitung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761A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Interessenabwägung/</a:t>
            </a:r>
            <a:r>
              <a:rPr lang="de-DE" altLang="de-DE" sz="2000" dirty="0" smtClean="0"/>
              <a:t>Vereinbarkeitsprüfung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Auf Zulässigkeit wirkt sich </a:t>
            </a:r>
            <a:r>
              <a:rPr lang="de-DE" altLang="de-DE" sz="2000" dirty="0" smtClean="0">
                <a:solidFill>
                  <a:srgbClr val="761A5D"/>
                </a:solidFill>
              </a:rPr>
              <a:t>Auftragsverhältnis nach Art. 28 positiv</a:t>
            </a:r>
            <a:r>
              <a:rPr lang="de-DE" altLang="de-DE" sz="2000" dirty="0" smtClean="0"/>
              <a:t> 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Aber auch </a:t>
            </a:r>
            <a:r>
              <a:rPr lang="de-DE" altLang="de-DE" sz="2000" dirty="0" smtClean="0">
                <a:solidFill>
                  <a:srgbClr val="761A5D"/>
                </a:solidFill>
              </a:rPr>
              <a:t>andere Instrumente möglich </a:t>
            </a:r>
            <a:r>
              <a:rPr lang="de-DE" altLang="de-DE" sz="2000" dirty="0" smtClean="0"/>
              <a:t>(z.B. </a:t>
            </a:r>
            <a:r>
              <a:rPr lang="de-DE" altLang="de-DE" sz="2000" dirty="0"/>
              <a:t>V</a:t>
            </a:r>
            <a:r>
              <a:rPr lang="de-DE" altLang="de-DE" sz="2000" dirty="0" smtClean="0"/>
              <a:t>erhaltensregeln, </a:t>
            </a:r>
            <a:r>
              <a:rPr lang="de-DE" altLang="de-DE" sz="2000" dirty="0"/>
              <a:t>Z</a:t>
            </a:r>
            <a:r>
              <a:rPr lang="de-DE" altLang="de-DE" sz="2000" dirty="0" smtClean="0"/>
              <a:t>ertifizierung)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1028700" lvl="1">
              <a:buFont typeface="Arial" panose="020B0604020202020204" pitchFamily="34" charset="0"/>
              <a:buChar char="•"/>
            </a:pPr>
            <a:endParaRPr lang="de-DE" altLang="de-DE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2.5  Fernwartung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1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§ 4 Abs. 4 S. 2 LDSG-alt: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r>
              <a:rPr lang="de-DE" altLang="de-DE" sz="1800" i="1" dirty="0" smtClean="0"/>
              <a:t>„An </a:t>
            </a:r>
            <a:r>
              <a:rPr lang="de-DE" altLang="de-DE" sz="1800" i="1" dirty="0"/>
              <a:t>nicht öffentliche Stellen soll ein Auftrag nur vergeben werden, wenn überwiegende schutzwürdige Interessen, insbesondere Berufs- oder besondere Amtsgeheimnisse, nicht entgegenstehen</a:t>
            </a:r>
            <a:r>
              <a:rPr lang="de-DE" altLang="de-DE" sz="1800" i="1" dirty="0" smtClean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Vergleichbare </a:t>
            </a:r>
            <a:r>
              <a:rPr lang="de-DE" altLang="de-DE" sz="2000" dirty="0"/>
              <a:t>R</a:t>
            </a:r>
            <a:r>
              <a:rPr lang="de-DE" altLang="de-DE" sz="2000" dirty="0" smtClean="0"/>
              <a:t>egelung ist in der DS-GVO nicht vorhanden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Allerdings kann dies als Aspekt in </a:t>
            </a:r>
            <a:r>
              <a:rPr lang="de-DE" altLang="de-DE" sz="2000" dirty="0">
                <a:solidFill>
                  <a:srgbClr val="761A5D"/>
                </a:solidFill>
              </a:rPr>
              <a:t>P</a:t>
            </a:r>
            <a:r>
              <a:rPr lang="de-DE" altLang="de-DE" sz="2000" dirty="0" smtClean="0">
                <a:solidFill>
                  <a:srgbClr val="761A5D"/>
                </a:solidFill>
              </a:rPr>
              <a:t>rüfung der Zulässigkeit der Übermittlung</a:t>
            </a:r>
            <a:r>
              <a:rPr lang="de-DE" altLang="de-DE" sz="2000" dirty="0" smtClean="0"/>
              <a:t> an </a:t>
            </a: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 einfließen (z.B. </a:t>
            </a:r>
            <a:r>
              <a:rPr lang="de-DE" altLang="de-DE" sz="2000" dirty="0" smtClean="0"/>
              <a:t>Interessenabwägung/</a:t>
            </a:r>
            <a:r>
              <a:rPr lang="de-DE" altLang="de-DE" sz="2000" dirty="0"/>
              <a:t>V</a:t>
            </a:r>
            <a:r>
              <a:rPr lang="de-DE" altLang="de-DE" sz="2000" dirty="0" smtClean="0"/>
              <a:t>ereinbarkeitsprüfung)</a:t>
            </a: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2.6  Vergabe an nicht öffentliche Stellen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16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mit Pfeil 9"/>
          <p:cNvCxnSpPr>
            <a:stCxn id="4" idx="2"/>
            <a:endCxn id="5" idx="6"/>
          </p:cNvCxnSpPr>
          <p:nvPr/>
        </p:nvCxnSpPr>
        <p:spPr bwMode="auto">
          <a:xfrm flipH="1" flipV="1">
            <a:off x="3131840" y="4533804"/>
            <a:ext cx="3240360" cy="11950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" name="Ellipse 3"/>
          <p:cNvSpPr/>
          <p:nvPr/>
        </p:nvSpPr>
        <p:spPr bwMode="auto">
          <a:xfrm>
            <a:off x="6372200" y="3379978"/>
            <a:ext cx="2592288" cy="254666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3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Auftrags-</a:t>
            </a:r>
            <a:r>
              <a:rPr kumimoji="0" lang="de-DE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verarbeiter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28 DS-GVO</a:t>
            </a:r>
            <a:endParaRPr kumimoji="0" lang="de-DE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52680" y="3140968"/>
            <a:ext cx="2979160" cy="27856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Verantwortlicher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 Nr. 7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DS-GVO</a:t>
            </a:r>
            <a:endParaRPr kumimoji="0" lang="de-DE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3288228" y="1052736"/>
            <a:ext cx="2927584" cy="29422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3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Gemeinsam Verantwortliche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26 DS-GVO</a:t>
            </a:r>
            <a:endParaRPr kumimoji="0" lang="de-DE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>
            <a:stCxn id="6" idx="4"/>
            <a:endCxn id="4" idx="2"/>
          </p:cNvCxnSpPr>
          <p:nvPr/>
        </p:nvCxnSpPr>
        <p:spPr bwMode="auto">
          <a:xfrm>
            <a:off x="4752020" y="3995016"/>
            <a:ext cx="1620180" cy="65829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3851920" y="4164472"/>
            <a:ext cx="208823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Auftragsverarbeiter</a:t>
            </a:r>
            <a:r>
              <a:rPr lang="de-DE" sz="1400" dirty="0" smtClean="0"/>
              <a:t> legt </a:t>
            </a:r>
          </a:p>
          <a:p>
            <a:pPr algn="ctr"/>
            <a:r>
              <a:rPr lang="de-DE" sz="1400" dirty="0" smtClean="0"/>
              <a:t>keine Zwecke (und Mittel) fest</a:t>
            </a:r>
            <a:endParaRPr lang="de-DE" sz="1400" dirty="0"/>
          </a:p>
        </p:txBody>
      </p:sp>
      <p:cxnSp>
        <p:nvCxnSpPr>
          <p:cNvPr id="15" name="Gekrümmte Verbindung 14"/>
          <p:cNvCxnSpPr>
            <a:stCxn id="6" idx="2"/>
            <a:endCxn id="5" idx="1"/>
          </p:cNvCxnSpPr>
          <p:nvPr/>
        </p:nvCxnSpPr>
        <p:spPr bwMode="auto">
          <a:xfrm rot="10800000" flipV="1">
            <a:off x="588968" y="2523876"/>
            <a:ext cx="2699260" cy="1025044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825913" y="1340768"/>
            <a:ext cx="232617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Alle legen Zwecke und Mittel fest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Gewollte und bewusste Zusammenarbeit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2.7  Abgrenzung zur gemeinsamen </a:t>
            </a:r>
            <a:r>
              <a:rPr lang="de-DE" altLang="de-DE" sz="2000" b="1" dirty="0"/>
              <a:t>V</a:t>
            </a:r>
            <a:r>
              <a:rPr lang="de-DE" altLang="de-DE" sz="2000" b="1" dirty="0" smtClean="0"/>
              <a:t>erantwortlichkeit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056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feld 5"/>
          <p:cNvSpPr txBox="1">
            <a:spLocks noChangeArrowheads="1"/>
          </p:cNvSpPr>
          <p:nvPr/>
        </p:nvSpPr>
        <p:spPr bwMode="auto">
          <a:xfrm>
            <a:off x="900113" y="386080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722312" y="1183144"/>
            <a:ext cx="785739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Keine grundsätzliche Neuausrichtung, </a:t>
            </a:r>
            <a:r>
              <a:rPr lang="de-DE" altLang="de-DE" sz="2000" dirty="0" smtClean="0">
                <a:solidFill>
                  <a:srgbClr val="761A5D"/>
                </a:solidFill>
              </a:rPr>
              <a:t>im </a:t>
            </a:r>
            <a:r>
              <a:rPr lang="de-DE" altLang="de-DE" sz="2000" dirty="0">
                <a:solidFill>
                  <a:srgbClr val="761A5D"/>
                </a:solidFill>
              </a:rPr>
              <a:t>D</a:t>
            </a:r>
            <a:r>
              <a:rPr lang="de-DE" altLang="de-DE" sz="2000" dirty="0" smtClean="0">
                <a:solidFill>
                  <a:srgbClr val="761A5D"/>
                </a:solidFill>
              </a:rPr>
              <a:t>etail </a:t>
            </a:r>
            <a:r>
              <a:rPr lang="de-DE" altLang="de-DE" sz="2000" dirty="0" smtClean="0"/>
              <a:t>aber </a:t>
            </a:r>
            <a:r>
              <a:rPr lang="de-DE" altLang="de-DE" sz="2000" dirty="0" smtClean="0">
                <a:solidFill>
                  <a:srgbClr val="761A5D"/>
                </a:solidFill>
              </a:rPr>
              <a:t>Unterschiede</a:t>
            </a:r>
          </a:p>
          <a:p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Anpassung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bestehender </a:t>
            </a:r>
            <a:r>
              <a:rPr lang="de-DE" altLang="de-DE" sz="2000" dirty="0" smtClean="0"/>
              <a:t>Aufträge an </a:t>
            </a:r>
            <a:r>
              <a:rPr lang="de-DE" altLang="de-DE" sz="2000" dirty="0"/>
              <a:t>Art. 28 DS-GVO</a:t>
            </a:r>
            <a:r>
              <a:rPr lang="de-DE" altLang="de-DE" sz="2000" dirty="0" smtClean="0"/>
              <a:t> in manchen Punkten zu empfehlen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In Zukunft für Aufträge auch </a:t>
            </a:r>
            <a:r>
              <a:rPr lang="de-DE" altLang="de-DE" sz="2000" dirty="0" smtClean="0">
                <a:solidFill>
                  <a:srgbClr val="761A5D"/>
                </a:solidFill>
              </a:rPr>
              <a:t>elektronisches Format</a:t>
            </a:r>
            <a:r>
              <a:rPr lang="de-DE" altLang="de-DE" sz="2000" dirty="0" smtClean="0"/>
              <a:t>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Eigenes </a:t>
            </a:r>
            <a:r>
              <a:rPr lang="de-DE" altLang="de-DE" sz="2000" dirty="0">
                <a:solidFill>
                  <a:srgbClr val="761A5D"/>
                </a:solidFill>
              </a:rPr>
              <a:t>V</a:t>
            </a:r>
            <a:r>
              <a:rPr lang="de-DE" altLang="de-DE" sz="2000" dirty="0" smtClean="0">
                <a:solidFill>
                  <a:srgbClr val="761A5D"/>
                </a:solidFill>
              </a:rPr>
              <a:t>erfahrensverzeichnis f</a:t>
            </a:r>
            <a:r>
              <a:rPr lang="de-DE" altLang="de-DE" sz="2000" dirty="0" smtClean="0"/>
              <a:t>ür </a:t>
            </a:r>
            <a:r>
              <a:rPr lang="de-DE" altLang="de-DE" sz="2000" dirty="0" err="1" smtClean="0"/>
              <a:t>Auftragsverarbeiter</a:t>
            </a: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3  Fazit 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8495574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268760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Verantwortlichkeit: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grds</a:t>
            </a:r>
            <a:r>
              <a:rPr lang="de-DE" altLang="de-DE" sz="2000" dirty="0" smtClean="0"/>
              <a:t>. gleichartig wie bisher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 err="1" smtClean="0"/>
              <a:t>Auftragsverarbeiter</a:t>
            </a:r>
            <a:r>
              <a:rPr lang="de-DE" altLang="de-DE" sz="1800" dirty="0" smtClean="0"/>
              <a:t> </a:t>
            </a:r>
            <a:r>
              <a:rPr lang="de-DE" altLang="de-DE" sz="1800" dirty="0" smtClean="0">
                <a:solidFill>
                  <a:srgbClr val="761A5D"/>
                </a:solidFill>
              </a:rPr>
              <a:t>weisungsgebunden</a:t>
            </a:r>
            <a:r>
              <a:rPr lang="de-DE" altLang="de-DE" sz="1800" dirty="0" smtClean="0"/>
              <a:t> und nicht verantwortlich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Allerdings neu: </a:t>
            </a:r>
            <a:r>
              <a:rPr lang="de-DE" altLang="de-DE" sz="1800" dirty="0" smtClean="0">
                <a:solidFill>
                  <a:srgbClr val="761A5D"/>
                </a:solidFill>
              </a:rPr>
              <a:t>eigene Haftung</a:t>
            </a:r>
            <a:r>
              <a:rPr lang="de-DE" altLang="de-DE" sz="1800" dirty="0" smtClean="0"/>
              <a:t> für Verletzung eigener Pflichten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DS-GVO nimmt an vielen Stellen </a:t>
            </a:r>
            <a:r>
              <a:rPr lang="de-DE" altLang="de-DE" sz="1800" dirty="0" err="1" smtClean="0"/>
              <a:t>Auftragsverarbeiter</a:t>
            </a:r>
            <a:r>
              <a:rPr lang="de-DE" altLang="de-DE" sz="1800" dirty="0" smtClean="0"/>
              <a:t> selbst in die Pflicht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>
              <a:solidFill>
                <a:srgbClr val="761A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„Privilegierung“ </a:t>
            </a:r>
            <a:r>
              <a:rPr lang="de-DE" altLang="de-DE" sz="2000" dirty="0"/>
              <a:t>der Auftragsverarbeitung: </a:t>
            </a:r>
            <a:endParaRPr lang="de-DE" altLang="de-DE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/>
              <a:t>v</a:t>
            </a:r>
            <a:r>
              <a:rPr lang="de-DE" altLang="de-DE" sz="1800" dirty="0" smtClean="0"/>
              <a:t>oraussichtlich nicht mehr in der Form wie bisher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Übermittlung </a:t>
            </a:r>
            <a:r>
              <a:rPr lang="de-DE" altLang="de-DE" sz="1800" dirty="0"/>
              <a:t>zwischen Auftraggeber und </a:t>
            </a:r>
            <a:r>
              <a:rPr lang="de-DE" altLang="de-DE" sz="1800" dirty="0" err="1"/>
              <a:t>Auftragsverarbeiter</a:t>
            </a:r>
            <a:r>
              <a:rPr lang="de-DE" altLang="de-DE" sz="1800" dirty="0"/>
              <a:t> </a:t>
            </a:r>
            <a:r>
              <a:rPr lang="de-DE" altLang="de-DE" sz="1800" dirty="0" smtClean="0"/>
              <a:t>aber auch als </a:t>
            </a:r>
            <a:r>
              <a:rPr lang="de-DE" altLang="de-DE" sz="1800" dirty="0" smtClean="0">
                <a:solidFill>
                  <a:srgbClr val="761A5D"/>
                </a:solidFill>
              </a:rPr>
              <a:t>Weiterverarbeitung</a:t>
            </a:r>
            <a:r>
              <a:rPr lang="de-DE" altLang="de-DE" sz="1800" dirty="0" smtClean="0"/>
              <a:t> im Regelfall zulässig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DS-GVO bekennt sich klar zur Auftragsverarbeitung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endParaRPr lang="de-DE" altLang="de-DE" sz="1800" dirty="0">
              <a:solidFill>
                <a:srgbClr val="C00000"/>
              </a:solidFill>
            </a:endParaRP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3  Fazit II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661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323528" y="1124744"/>
            <a:ext cx="864096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1800" b="1" dirty="0"/>
          </a:p>
          <a:p>
            <a:r>
              <a:rPr lang="de-DE" altLang="de-DE" sz="2000" b="1" dirty="0" smtClean="0"/>
              <a:t>1   Rückblick: Auftragsdatenverarbeitung nach§ 11 BDSG /§ 4 LDSG</a:t>
            </a:r>
          </a:p>
          <a:p>
            <a:endParaRPr lang="de-DE" altLang="de-DE" sz="2000" b="1" dirty="0" smtClean="0"/>
          </a:p>
          <a:p>
            <a:pPr marL="342900" indent="-342900">
              <a:buAutoNum type="arabicPlain" startAt="2"/>
            </a:pPr>
            <a:r>
              <a:rPr lang="de-DE" altLang="de-DE" sz="2000" b="1" dirty="0" smtClean="0"/>
              <a:t>Ausblick: Auftragsverarbeitung nach Art. 28 </a:t>
            </a:r>
            <a:r>
              <a:rPr lang="de-DE" altLang="de-DE" sz="2000" b="1" dirty="0" smtClean="0"/>
              <a:t>DS-GVO</a:t>
            </a:r>
            <a:endParaRPr lang="de-DE" altLang="de-DE" sz="2000" b="1" dirty="0" smtClean="0"/>
          </a:p>
          <a:p>
            <a:pPr lvl="1" indent="0"/>
            <a:r>
              <a:rPr lang="de-DE" altLang="de-DE" sz="1800" dirty="0" smtClean="0"/>
              <a:t>2.1 Das Auftragsverhältnis</a:t>
            </a:r>
          </a:p>
          <a:p>
            <a:pPr lvl="1" indent="0"/>
            <a:r>
              <a:rPr lang="de-DE" altLang="de-DE" sz="1800" dirty="0" smtClean="0"/>
              <a:t>2.2 Verantwortlichkeit von Auftraggeber und Auftragnehmer</a:t>
            </a:r>
            <a:endParaRPr lang="de-DE" altLang="de-DE" sz="1800" dirty="0"/>
          </a:p>
          <a:p>
            <a:pPr lvl="1" indent="0"/>
            <a:r>
              <a:rPr lang="de-DE" altLang="de-DE" sz="1800" dirty="0" smtClean="0"/>
              <a:t>2.3 Übermittlung zwischen Auftraggeber und Auftragnehmer </a:t>
            </a:r>
            <a:endParaRPr lang="de-DE" altLang="de-DE" sz="1800" dirty="0"/>
          </a:p>
          <a:p>
            <a:pPr lvl="1" indent="0"/>
            <a:r>
              <a:rPr lang="de-DE" altLang="de-DE" sz="1800" dirty="0" smtClean="0"/>
              <a:t>2.4 Cloud Computing</a:t>
            </a:r>
            <a:endParaRPr lang="de-DE" altLang="de-DE" sz="1800" dirty="0"/>
          </a:p>
          <a:p>
            <a:pPr lvl="1" indent="0"/>
            <a:r>
              <a:rPr lang="de-DE" altLang="de-DE" sz="1800" dirty="0" smtClean="0"/>
              <a:t>2.5 Fernwartung</a:t>
            </a:r>
            <a:endParaRPr lang="de-DE" altLang="de-DE" sz="1800" dirty="0"/>
          </a:p>
          <a:p>
            <a:pPr lvl="1" indent="0"/>
            <a:r>
              <a:rPr lang="de-DE" altLang="de-DE" sz="1800" dirty="0" smtClean="0"/>
              <a:t>2.6 Vergabe an nicht öffentliche Stellen</a:t>
            </a:r>
            <a:endParaRPr lang="de-DE" altLang="de-DE" sz="1800" dirty="0"/>
          </a:p>
          <a:p>
            <a:pPr lvl="1" indent="0"/>
            <a:r>
              <a:rPr lang="de-DE" altLang="de-DE" sz="1800" dirty="0" smtClean="0"/>
              <a:t>2.7 Abgrenzung zur gemeinsamen </a:t>
            </a:r>
            <a:r>
              <a:rPr lang="de-DE" altLang="de-DE" sz="1800" dirty="0" smtClean="0"/>
              <a:t>Verantwortlichkeit</a:t>
            </a:r>
            <a:endParaRPr lang="de-DE" altLang="de-DE" sz="1800" dirty="0" smtClean="0"/>
          </a:p>
          <a:p>
            <a:endParaRPr lang="de-DE" altLang="de-DE" sz="1800" dirty="0" smtClean="0"/>
          </a:p>
          <a:p>
            <a:r>
              <a:rPr lang="de-DE" altLang="de-DE" sz="2000" b="1" dirty="0" smtClean="0"/>
              <a:t>3    Fazit</a:t>
            </a:r>
          </a:p>
          <a:p>
            <a:endParaRPr lang="de-DE" alt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0" y="457518"/>
            <a:ext cx="153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de-DE" sz="2000" b="1" dirty="0" smtClean="0"/>
              <a:t>Gliederung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151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47667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1. Rückblick</a:t>
            </a:r>
            <a:r>
              <a:rPr lang="de-DE" altLang="de-DE" sz="2000" b="1" dirty="0"/>
              <a:t>: Die Auftragsdatenverarbeitung </a:t>
            </a:r>
            <a:r>
              <a:rPr lang="de-DE" altLang="de-DE" sz="2000" b="1" dirty="0" smtClean="0"/>
              <a:t>in§ </a:t>
            </a:r>
            <a:r>
              <a:rPr lang="de-DE" altLang="de-DE" sz="2000" b="1" dirty="0"/>
              <a:t>11 BDSG </a:t>
            </a:r>
            <a:r>
              <a:rPr lang="de-DE" altLang="de-DE" sz="2000" b="1" dirty="0" smtClean="0"/>
              <a:t>/</a:t>
            </a:r>
            <a:r>
              <a:rPr lang="de-DE" altLang="de-DE" sz="2000" b="1" dirty="0"/>
              <a:t>§</a:t>
            </a:r>
            <a:r>
              <a:rPr lang="de-DE" altLang="de-DE" sz="2000" b="1" dirty="0" smtClean="0"/>
              <a:t> </a:t>
            </a:r>
            <a:r>
              <a:rPr lang="de-DE" altLang="de-DE" sz="2000" b="1" dirty="0"/>
              <a:t>4 LDSG</a:t>
            </a:r>
          </a:p>
          <a:p>
            <a:endParaRPr lang="de-DE" sz="2000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79512" y="1055762"/>
            <a:ext cx="785739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Vertrag</a:t>
            </a:r>
            <a:r>
              <a:rPr lang="de-DE" altLang="de-DE" sz="2000" dirty="0" smtClean="0"/>
              <a:t> zwischen Auftraggeber und Auftragnehmer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Weisungsgebundenheit</a:t>
            </a:r>
            <a:r>
              <a:rPr lang="de-DE" altLang="de-DE" sz="2000" dirty="0" smtClean="0"/>
              <a:t> des Auftragnehmers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Verantwortliche Stelle</a:t>
            </a:r>
            <a:r>
              <a:rPr lang="de-DE" altLang="de-DE" sz="2000" dirty="0" smtClean="0"/>
              <a:t> </a:t>
            </a:r>
            <a:r>
              <a:rPr lang="de-DE" altLang="de-DE" sz="2000" dirty="0" smtClean="0"/>
              <a:t>ist nur der Auftraggeber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Kontrollrechte und/-pflichten </a:t>
            </a:r>
            <a:r>
              <a:rPr lang="de-DE" altLang="de-DE" sz="2000" dirty="0" smtClean="0"/>
              <a:t>des Auftraggebers</a:t>
            </a: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Auftragnehmer in EU keine „Dritten“, </a:t>
            </a:r>
            <a:r>
              <a:rPr lang="de-DE" altLang="de-DE" sz="2000" dirty="0" smtClean="0">
                <a:solidFill>
                  <a:srgbClr val="761A5D"/>
                </a:solidFill>
              </a:rPr>
              <a:t>vereinfachte Übermittlung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Cloud Computing </a:t>
            </a:r>
            <a:r>
              <a:rPr lang="de-DE" altLang="de-DE" sz="2000" dirty="0" smtClean="0"/>
              <a:t>als Auftragsverarbeitung?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761A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Fernwartung </a:t>
            </a:r>
            <a:r>
              <a:rPr lang="de-DE" altLang="de-DE" sz="2000" dirty="0" smtClean="0"/>
              <a:t>Abs.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47667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 Ausblick: </a:t>
            </a:r>
            <a:r>
              <a:rPr lang="de-DE" altLang="de-DE" sz="2000" b="1" dirty="0"/>
              <a:t>Die </a:t>
            </a:r>
            <a:r>
              <a:rPr lang="de-DE" altLang="de-DE" sz="2000" b="1" dirty="0" smtClean="0"/>
              <a:t>Auftragsverarbeitung </a:t>
            </a:r>
            <a:r>
              <a:rPr lang="de-DE" altLang="de-DE" sz="2000" b="1" dirty="0"/>
              <a:t>nach </a:t>
            </a:r>
            <a:r>
              <a:rPr lang="de-DE" altLang="de-DE" sz="2000" b="1" dirty="0" smtClean="0"/>
              <a:t>Art. 28 DS-GVO</a:t>
            </a:r>
            <a:endParaRPr lang="de-DE" altLang="de-DE" sz="2000" b="1" dirty="0"/>
          </a:p>
          <a:p>
            <a:endParaRPr lang="de-DE" sz="20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79512" y="1055762"/>
            <a:ext cx="785739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Art. 28 </a:t>
            </a:r>
            <a:r>
              <a:rPr lang="de-DE" altLang="de-DE" sz="2000" dirty="0" smtClean="0"/>
              <a:t>zentrale </a:t>
            </a:r>
            <a:r>
              <a:rPr lang="de-DE" altLang="de-DE" sz="2000" dirty="0" smtClean="0"/>
              <a:t>Norm, keine Regelungen in BDSG-neu und LDSG-neu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Grundkonzeption bleibt erhalten: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Verantwortlicher bleibt </a:t>
            </a:r>
            <a:r>
              <a:rPr lang="de-DE" altLang="de-DE" sz="2000" dirty="0" smtClean="0">
                <a:solidFill>
                  <a:srgbClr val="761A5D"/>
                </a:solidFill>
              </a:rPr>
              <a:t>verantwortlich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Auftragnehmer</a:t>
            </a:r>
            <a:r>
              <a:rPr lang="de-DE" altLang="de-DE" sz="2000" dirty="0" smtClean="0">
                <a:solidFill>
                  <a:srgbClr val="761A5D"/>
                </a:solidFill>
              </a:rPr>
              <a:t> weisungsgebunden</a:t>
            </a:r>
            <a:r>
              <a:rPr lang="de-DE" altLang="de-DE" sz="2000" dirty="0" smtClean="0"/>
              <a:t>, handelt er zu eigenen Zwecken, wird er selbst verantwortlich (Art. 28 Abs.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Neuerungen aber insb.: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Eigene </a:t>
            </a:r>
            <a:r>
              <a:rPr lang="de-DE" altLang="de-DE" sz="2000" dirty="0" smtClean="0">
                <a:solidFill>
                  <a:srgbClr val="761A5D"/>
                </a:solidFill>
              </a:rPr>
              <a:t>Haftung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für Auftragnehmer auf </a:t>
            </a:r>
            <a:r>
              <a:rPr lang="de-DE" altLang="de-DE" sz="2000" dirty="0" smtClean="0">
                <a:solidFill>
                  <a:srgbClr val="761A5D"/>
                </a:solidFill>
              </a:rPr>
              <a:t>SE</a:t>
            </a:r>
            <a:r>
              <a:rPr lang="de-DE" altLang="de-DE" sz="2000" dirty="0" smtClean="0"/>
              <a:t> </a:t>
            </a:r>
            <a:r>
              <a:rPr lang="de-DE" altLang="de-DE" sz="2000" dirty="0" smtClean="0"/>
              <a:t>und </a:t>
            </a:r>
            <a:r>
              <a:rPr lang="de-DE" altLang="de-DE" sz="2000" dirty="0" smtClean="0">
                <a:solidFill>
                  <a:srgbClr val="761A5D"/>
                </a:solidFill>
              </a:rPr>
              <a:t>Geldbußen</a:t>
            </a:r>
            <a:r>
              <a:rPr lang="de-DE" altLang="de-DE" sz="2000" dirty="0" smtClean="0"/>
              <a:t> </a:t>
            </a:r>
            <a:endParaRPr lang="de-DE" altLang="de-DE" sz="20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Eigenes </a:t>
            </a:r>
            <a:r>
              <a:rPr lang="de-DE" altLang="de-DE" sz="2000" dirty="0">
                <a:solidFill>
                  <a:srgbClr val="761A5D"/>
                </a:solidFill>
              </a:rPr>
              <a:t>V</a:t>
            </a:r>
            <a:r>
              <a:rPr lang="de-DE" altLang="de-DE" sz="2000" dirty="0" smtClean="0">
                <a:solidFill>
                  <a:srgbClr val="761A5D"/>
                </a:solidFill>
              </a:rPr>
              <a:t>erzeichnis von Verarbeitungstätigkeiten </a:t>
            </a:r>
            <a:endParaRPr lang="de-DE" altLang="de-DE" sz="2000" dirty="0" smtClean="0">
              <a:solidFill>
                <a:srgbClr val="761A5D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Data 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Breach</a:t>
            </a:r>
            <a:r>
              <a:rPr lang="de-DE" altLang="de-DE" sz="2000" dirty="0" smtClean="0">
                <a:solidFill>
                  <a:srgbClr val="761A5D"/>
                </a:solidFill>
              </a:rPr>
              <a:t> 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Notification</a:t>
            </a:r>
            <a:r>
              <a:rPr lang="de-DE" altLang="de-DE" sz="2000" dirty="0" smtClean="0">
                <a:solidFill>
                  <a:srgbClr val="761A5D"/>
                </a:solidFill>
              </a:rPr>
              <a:t> </a:t>
            </a:r>
            <a:r>
              <a:rPr lang="de-DE" altLang="de-DE" sz="2000" dirty="0" smtClean="0"/>
              <a:t>an </a:t>
            </a:r>
            <a:r>
              <a:rPr lang="de-DE" altLang="de-DE" sz="2000" dirty="0" smtClean="0"/>
              <a:t>Verantwortlichen</a:t>
            </a: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Verantwortlicher hat gem. Art. 28 Abs. 1 </a:t>
            </a: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 </a:t>
            </a:r>
            <a:r>
              <a:rPr lang="de-DE" altLang="de-DE" sz="2000" dirty="0" smtClean="0">
                <a:solidFill>
                  <a:srgbClr val="761A5D"/>
                </a:solidFill>
              </a:rPr>
              <a:t>sorgfältig auszuwählen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 ist </a:t>
            </a:r>
            <a:r>
              <a:rPr lang="de-DE" altLang="de-DE" sz="2000" dirty="0" smtClean="0">
                <a:solidFill>
                  <a:srgbClr val="761A5D"/>
                </a:solidFill>
              </a:rPr>
              <a:t>weisungsgebunden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Nicht 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Auftragsverarbeiter</a:t>
            </a:r>
            <a:r>
              <a:rPr lang="de-DE" altLang="de-DE" sz="2000" dirty="0" smtClean="0">
                <a:solidFill>
                  <a:srgbClr val="761A5D"/>
                </a:solidFill>
              </a:rPr>
              <a:t> </a:t>
            </a:r>
            <a:r>
              <a:rPr lang="de-DE" altLang="de-DE" sz="2000" dirty="0" smtClean="0"/>
              <a:t>ist, wer über </a:t>
            </a:r>
            <a:r>
              <a:rPr lang="de-DE" altLang="de-DE" sz="2000" dirty="0" smtClean="0">
                <a:solidFill>
                  <a:srgbClr val="761A5D"/>
                </a:solidFill>
              </a:rPr>
              <a:t>Zweck und Mittel </a:t>
            </a:r>
            <a:r>
              <a:rPr lang="de-DE" altLang="de-DE" sz="2000" dirty="0" smtClean="0"/>
              <a:t>der </a:t>
            </a:r>
            <a:r>
              <a:rPr lang="de-DE" altLang="de-DE" sz="2000" dirty="0"/>
              <a:t>V</a:t>
            </a:r>
            <a:r>
              <a:rPr lang="de-DE" altLang="de-DE" sz="2000" dirty="0" smtClean="0"/>
              <a:t>erarbeitung selbst </a:t>
            </a:r>
            <a:r>
              <a:rPr lang="de-DE" altLang="de-DE" sz="2000" dirty="0" smtClean="0">
                <a:solidFill>
                  <a:srgbClr val="761A5D"/>
                </a:solidFill>
              </a:rPr>
              <a:t>entscheidet</a:t>
            </a:r>
            <a:r>
              <a:rPr lang="de-DE" altLang="de-DE" sz="2000" dirty="0" smtClean="0"/>
              <a:t> (Art. 28 Abs. 10 DS-GVO)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Zweck ist unumstritten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Mittel: </a:t>
            </a: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 kann </a:t>
            </a:r>
            <a:r>
              <a:rPr lang="de-DE" altLang="de-DE" sz="2000" dirty="0" smtClean="0">
                <a:solidFill>
                  <a:srgbClr val="761A5D"/>
                </a:solidFill>
              </a:rPr>
              <a:t>technische Details </a:t>
            </a:r>
            <a:r>
              <a:rPr lang="de-DE" altLang="de-DE" sz="2000" dirty="0" smtClean="0"/>
              <a:t>selbst festlegen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2.1 Das Auftragsverhältnis 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90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Vertrag oder anderes Rechtsinstrument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2000" dirty="0"/>
              <a:t>z</a:t>
            </a:r>
            <a:r>
              <a:rPr lang="de-DE" altLang="de-DE" sz="2000" dirty="0" smtClean="0"/>
              <a:t>.B. Standardvertragsklauseln (</a:t>
            </a:r>
            <a:r>
              <a:rPr lang="de-DE" altLang="de-DE" sz="2000" dirty="0" err="1" smtClean="0"/>
              <a:t>EwGrd</a:t>
            </a:r>
            <a:r>
              <a:rPr lang="de-DE" altLang="de-DE" sz="2000" dirty="0" smtClean="0"/>
              <a:t>. 81), aber eher als Rahmen</a:t>
            </a:r>
          </a:p>
          <a:p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Elektronische Form </a:t>
            </a:r>
            <a:r>
              <a:rPr lang="de-DE" altLang="de-DE" sz="2000" dirty="0" smtClean="0"/>
              <a:t>in Zukunft ausreichend (wie Textform nach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Inhalte nicht grundsätzlich überarbeitet aber </a:t>
            </a:r>
            <a:r>
              <a:rPr lang="de-DE" altLang="de-DE" sz="2000" dirty="0" smtClean="0">
                <a:solidFill>
                  <a:srgbClr val="761A5D"/>
                </a:solidFill>
              </a:rPr>
              <a:t>im Detail</a:t>
            </a:r>
            <a:r>
              <a:rPr lang="de-DE" altLang="de-DE" sz="2000" dirty="0" smtClean="0"/>
              <a:t> doch einige </a:t>
            </a:r>
            <a:r>
              <a:rPr lang="de-DE" altLang="de-DE" sz="2000" dirty="0">
                <a:solidFill>
                  <a:srgbClr val="761A5D"/>
                </a:solidFill>
              </a:rPr>
              <a:t>Änderungen</a:t>
            </a:r>
            <a:r>
              <a:rPr lang="de-DE" altLang="de-DE" sz="2000" dirty="0"/>
              <a:t> </a:t>
            </a:r>
            <a:r>
              <a:rPr lang="de-DE" altLang="de-DE" sz="2000" dirty="0" smtClean="0"/>
              <a:t>(z.B. Unteraufträge</a:t>
            </a:r>
            <a:r>
              <a:rPr lang="de-DE" altLang="de-DE" sz="2000" dirty="0"/>
              <a:t>, </a:t>
            </a:r>
            <a:r>
              <a:rPr lang="de-DE" altLang="de-DE" sz="2000" dirty="0" smtClean="0"/>
              <a:t>Meldung von Datenpannen)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Daher </a:t>
            </a:r>
            <a:r>
              <a:rPr lang="de-DE" altLang="de-DE" sz="2000" dirty="0" smtClean="0">
                <a:solidFill>
                  <a:srgbClr val="761A5D"/>
                </a:solidFill>
              </a:rPr>
              <a:t>Anpassung bestehender Verträge </a:t>
            </a:r>
            <a:r>
              <a:rPr lang="de-DE" altLang="de-DE" sz="2000" dirty="0" smtClean="0"/>
              <a:t>zu empfehlen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Formulierungshilfe</a:t>
            </a:r>
            <a:r>
              <a:rPr lang="de-DE" altLang="de-DE" sz="2000" dirty="0" smtClean="0"/>
              <a:t> des LDA Bayern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2.1  Das Auftragsverhältnis II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190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2.2  Verantwortlichkeit von Auftraggeber und Auftragnehmer</a:t>
            </a:r>
            <a:endParaRPr lang="de-DE" sz="2000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052736"/>
            <a:ext cx="7857392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Kontrollpflicht des Auftragnehmers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Nicht ausdrücklich in Art. 28 </a:t>
            </a:r>
            <a:r>
              <a:rPr lang="de-DE" altLang="de-DE" sz="1800" dirty="0" smtClean="0"/>
              <a:t>enthalten</a:t>
            </a:r>
            <a:r>
              <a:rPr lang="de-DE" altLang="de-DE" sz="1800" dirty="0" smtClean="0"/>
              <a:t>, </a:t>
            </a:r>
            <a:r>
              <a:rPr lang="de-DE" altLang="de-DE" sz="1800" dirty="0" smtClean="0"/>
              <a:t>Nachweis </a:t>
            </a:r>
            <a:r>
              <a:rPr lang="de-DE" altLang="de-DE" sz="1800" dirty="0" smtClean="0"/>
              <a:t>gem. Art. 28 Abs. 1 </a:t>
            </a:r>
            <a:r>
              <a:rPr lang="de-DE" altLang="de-DE" sz="1800" dirty="0" smtClean="0"/>
              <a:t>auch mit</a:t>
            </a:r>
            <a:r>
              <a:rPr lang="de-DE" altLang="de-DE" sz="1800" dirty="0" smtClean="0"/>
              <a:t> </a:t>
            </a:r>
            <a:r>
              <a:rPr lang="de-DE" altLang="de-DE" sz="1800" dirty="0" smtClean="0"/>
              <a:t>Zertifizierungen und </a:t>
            </a:r>
            <a:r>
              <a:rPr lang="de-DE" altLang="de-DE" sz="1800" dirty="0" smtClean="0"/>
              <a:t>genehmigten </a:t>
            </a:r>
            <a:r>
              <a:rPr lang="de-DE" altLang="de-DE" sz="1800" dirty="0" smtClean="0"/>
              <a:t>Verhaltensregeln </a:t>
            </a:r>
            <a:r>
              <a:rPr lang="de-DE" altLang="de-DE" sz="1800" dirty="0" smtClean="0"/>
              <a:t>möglich (teilweise)</a:t>
            </a:r>
            <a:endParaRPr lang="de-DE" altLang="de-DE" sz="18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Aber aufgrund von Art. 28 Abs. 1 und Art. 32 Abs. 1 </a:t>
            </a:r>
            <a:r>
              <a:rPr lang="de-DE" altLang="de-DE" sz="1800" dirty="0" err="1" smtClean="0"/>
              <a:t>lit</a:t>
            </a:r>
            <a:r>
              <a:rPr lang="de-DE" altLang="de-DE" sz="1800" dirty="0" smtClean="0"/>
              <a:t>. d </a:t>
            </a:r>
            <a:r>
              <a:rPr lang="de-DE" altLang="de-DE" sz="1800" dirty="0" smtClean="0">
                <a:solidFill>
                  <a:srgbClr val="761A5D"/>
                </a:solidFill>
              </a:rPr>
              <a:t>regelmäßige Kontrolle </a:t>
            </a:r>
            <a:r>
              <a:rPr lang="de-DE" altLang="de-DE" sz="1800" dirty="0" smtClean="0"/>
              <a:t>zu verlangen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Allerdings </a:t>
            </a:r>
            <a:r>
              <a:rPr lang="de-DE" altLang="de-DE" sz="1800" dirty="0" smtClean="0"/>
              <a:t>durch </a:t>
            </a:r>
            <a:r>
              <a:rPr lang="de-DE" altLang="de-DE" sz="1800" dirty="0" smtClean="0">
                <a:solidFill>
                  <a:srgbClr val="761A5D"/>
                </a:solidFill>
              </a:rPr>
              <a:t>beauftragten </a:t>
            </a:r>
            <a:r>
              <a:rPr lang="de-DE" altLang="de-DE" sz="1800" dirty="0">
                <a:solidFill>
                  <a:srgbClr val="761A5D"/>
                </a:solidFill>
              </a:rPr>
              <a:t>P</a:t>
            </a:r>
            <a:r>
              <a:rPr lang="de-DE" altLang="de-DE" sz="1800" dirty="0" smtClean="0">
                <a:solidFill>
                  <a:srgbClr val="761A5D"/>
                </a:solidFill>
              </a:rPr>
              <a:t>rüfer </a:t>
            </a:r>
            <a:r>
              <a:rPr lang="de-DE" altLang="de-DE" sz="1800" dirty="0" smtClean="0"/>
              <a:t>möglich</a:t>
            </a:r>
            <a:endParaRPr lang="de-DE" alt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Verarbeitungsverzeichnis </a:t>
            </a: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: </a:t>
            </a:r>
            <a:r>
              <a:rPr lang="de-DE" altLang="de-DE" sz="2000" dirty="0" smtClean="0"/>
              <a:t>Art. 30 Abs. </a:t>
            </a:r>
            <a:r>
              <a:rPr lang="de-DE" altLang="de-DE" sz="2000" dirty="0" smtClean="0"/>
              <a:t>2</a:t>
            </a:r>
            <a:endParaRPr lang="de-DE" altLang="de-DE" sz="2000" dirty="0" smtClean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Data 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B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reach</a:t>
            </a:r>
            <a:r>
              <a:rPr lang="de-DE" altLang="de-DE" sz="2000" dirty="0" smtClean="0">
                <a:solidFill>
                  <a:srgbClr val="761A5D"/>
                </a:solidFill>
              </a:rPr>
              <a:t> </a:t>
            </a:r>
            <a:r>
              <a:rPr lang="de-DE" altLang="de-DE" sz="2000" dirty="0" err="1" smtClean="0">
                <a:solidFill>
                  <a:srgbClr val="761A5D"/>
                </a:solidFill>
              </a:rPr>
              <a:t>Notification</a:t>
            </a:r>
            <a:r>
              <a:rPr lang="de-DE" altLang="de-DE" sz="2000" dirty="0"/>
              <a:t>:</a:t>
            </a:r>
            <a:r>
              <a:rPr lang="de-DE" altLang="de-DE" sz="2000" dirty="0" smtClean="0">
                <a:solidFill>
                  <a:srgbClr val="761A5D"/>
                </a:solidFill>
              </a:rPr>
              <a:t> </a:t>
            </a:r>
            <a:r>
              <a:rPr lang="de-DE" altLang="de-DE" sz="2000" dirty="0" smtClean="0"/>
              <a:t>Art. 33 Abs.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>
              <a:solidFill>
                <a:srgbClr val="761A5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Haftung </a:t>
            </a:r>
            <a:r>
              <a:rPr lang="de-DE" altLang="de-DE" sz="2000" dirty="0" err="1" smtClean="0"/>
              <a:t>Auftragsverarbeiter</a:t>
            </a:r>
            <a:endParaRPr lang="de-DE" altLang="de-DE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Schadensersatz gem. Art. 82 Ab. 2 S. </a:t>
            </a:r>
            <a:r>
              <a:rPr lang="de-DE" altLang="de-DE" sz="1800" dirty="0" smtClean="0"/>
              <a:t>1 </a:t>
            </a:r>
            <a:r>
              <a:rPr lang="de-DE" altLang="de-DE" sz="1800" dirty="0" smtClean="0"/>
              <a:t>für </a:t>
            </a:r>
            <a:r>
              <a:rPr lang="de-DE" altLang="de-DE" sz="1800" dirty="0"/>
              <a:t>V</a:t>
            </a:r>
            <a:r>
              <a:rPr lang="de-DE" altLang="de-DE" sz="1800" dirty="0" smtClean="0"/>
              <a:t>erstöße gegen spezielle Pflichten als </a:t>
            </a:r>
            <a:r>
              <a:rPr lang="de-DE" altLang="de-DE" sz="1800" dirty="0" err="1" smtClean="0"/>
              <a:t>Auftragsverarbeiter</a:t>
            </a:r>
            <a:r>
              <a:rPr lang="de-DE" altLang="de-DE" sz="1800" dirty="0" smtClean="0"/>
              <a:t> </a:t>
            </a:r>
            <a:r>
              <a:rPr lang="de-DE" altLang="de-DE" sz="1800" dirty="0" smtClean="0"/>
              <a:t>Art. 32, 30 Abs. 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/>
              <a:t>I</a:t>
            </a:r>
            <a:r>
              <a:rPr lang="de-DE" altLang="de-DE" sz="1800" dirty="0" smtClean="0"/>
              <a:t>nsofern auch selbst Adressat von Sanktionsnormen, Art. 84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1800" dirty="0" smtClean="0">
                <a:solidFill>
                  <a:srgbClr val="761A5D"/>
                </a:solidFill>
              </a:rPr>
              <a:t>Verantwortlichkeit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ggü</a:t>
            </a:r>
            <a:r>
              <a:rPr lang="de-DE" altLang="de-DE" sz="1800" dirty="0" smtClean="0"/>
              <a:t>. früher </a:t>
            </a:r>
            <a:r>
              <a:rPr lang="de-DE" altLang="de-DE" sz="1800" dirty="0" smtClean="0">
                <a:solidFill>
                  <a:srgbClr val="761A5D"/>
                </a:solidFill>
              </a:rPr>
              <a:t>erhöht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2.3  Übermittlung zwischen Auftraggeber und Auftragnehmer I</a:t>
            </a:r>
            <a:endParaRPr lang="de-DE" sz="2000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Bisher sog. „Privilegierung“ der </a:t>
            </a:r>
            <a:r>
              <a:rPr lang="de-DE" altLang="de-DE" sz="2000" dirty="0" smtClean="0"/>
              <a:t>Auftragsdatenverarbeitung</a:t>
            </a:r>
            <a:endParaRPr lang="de-DE" altLang="de-DE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2000" dirty="0" err="1" smtClean="0"/>
              <a:t>Auftragsverarbeiter</a:t>
            </a:r>
            <a:r>
              <a:rPr lang="de-DE" altLang="de-DE" sz="2000" dirty="0" smtClean="0"/>
              <a:t> </a:t>
            </a:r>
            <a:r>
              <a:rPr lang="de-DE" altLang="de-DE" sz="2000" dirty="0" smtClean="0">
                <a:solidFill>
                  <a:srgbClr val="761A5D"/>
                </a:solidFill>
              </a:rPr>
              <a:t>kein „Dritter“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daher nach BDSG-alt und LDSG–alt keine Erlaubnisvorschrift für Übermittlung zwischen den beiden notwendig (Übermittlung nur Weitergabe an „Dritte“)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Nach DS-GVO noch nicht abschließend geklärt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Eine </a:t>
            </a:r>
            <a:r>
              <a:rPr lang="de-DE" altLang="de-DE" sz="1800" dirty="0" smtClean="0"/>
              <a:t>Meinung liest </a:t>
            </a:r>
            <a:r>
              <a:rPr lang="de-DE" altLang="de-DE" sz="1800" dirty="0" smtClean="0">
                <a:solidFill>
                  <a:srgbClr val="761A5D"/>
                </a:solidFill>
              </a:rPr>
              <a:t>Privilegierung auch in DS-GVO </a:t>
            </a:r>
            <a:r>
              <a:rPr lang="de-DE" altLang="de-DE" sz="1800" dirty="0" smtClean="0"/>
              <a:t>hinein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de-DE" altLang="de-DE" sz="18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dies allerdings von Wortlaut und Systematik her </a:t>
            </a:r>
            <a:r>
              <a:rPr lang="de-DE" altLang="de-DE" sz="1800" dirty="0" smtClean="0">
                <a:solidFill>
                  <a:srgbClr val="761A5D"/>
                </a:solidFill>
              </a:rPr>
              <a:t>nicht völlig überzeugend</a:t>
            </a:r>
            <a:r>
              <a:rPr lang="de-DE" altLang="de-DE" sz="1800" dirty="0" smtClean="0"/>
              <a:t>, denn Übermittlung gerade nicht auf „Dritte“ beschränkt</a:t>
            </a:r>
          </a:p>
          <a:p>
            <a:pPr lvl="1" indent="0"/>
            <a:endParaRPr lang="de-DE" altLang="de-DE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47667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000" b="1" dirty="0" smtClean="0"/>
              <a:t>2.3  Übermittlung zwischen Auftraggeber und Auftragnehmer II</a:t>
            </a:r>
            <a:endParaRPr lang="de-DE" sz="2000" dirty="0"/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722312" y="1183144"/>
            <a:ext cx="785739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LfDI RLP tendiert dazu, die Übermittlung als „</a:t>
            </a:r>
            <a:r>
              <a:rPr lang="de-DE" altLang="de-DE" sz="2000" dirty="0" smtClean="0">
                <a:solidFill>
                  <a:srgbClr val="761A5D"/>
                </a:solidFill>
              </a:rPr>
              <a:t>Weiterverarbeitung</a:t>
            </a:r>
            <a:r>
              <a:rPr lang="de-DE" altLang="de-DE" sz="2000" dirty="0" smtClean="0"/>
              <a:t>“ des Verantwortlichen zu betrachten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Dies kann </a:t>
            </a:r>
            <a:r>
              <a:rPr lang="de-DE" altLang="de-DE" sz="2000" dirty="0" smtClean="0"/>
              <a:t>eine </a:t>
            </a:r>
            <a:r>
              <a:rPr lang="de-DE" altLang="de-DE" sz="2000" dirty="0" smtClean="0">
                <a:solidFill>
                  <a:srgbClr val="761A5D"/>
                </a:solidFill>
              </a:rPr>
              <a:t>Erlaubnis </a:t>
            </a:r>
            <a:r>
              <a:rPr lang="de-DE" altLang="de-DE" sz="2000" dirty="0" smtClean="0">
                <a:solidFill>
                  <a:srgbClr val="761A5D"/>
                </a:solidFill>
              </a:rPr>
              <a:t>erforderlich </a:t>
            </a:r>
            <a:r>
              <a:rPr lang="de-DE" altLang="de-DE" sz="2000" dirty="0" smtClean="0"/>
              <a:t>machen, </a:t>
            </a:r>
            <a:r>
              <a:rPr lang="de-DE" altLang="de-DE" sz="2000" dirty="0" smtClean="0"/>
              <a:t>z.B. Art. 6 Abs. 1 </a:t>
            </a:r>
            <a:r>
              <a:rPr lang="de-DE" altLang="de-DE" sz="2000" dirty="0" err="1" smtClean="0"/>
              <a:t>lit</a:t>
            </a:r>
            <a:r>
              <a:rPr lang="de-DE" altLang="de-DE" sz="2000" dirty="0" smtClean="0"/>
              <a:t>. f DS-GVO (berechtigte Interessen</a:t>
            </a:r>
            <a:r>
              <a:rPr lang="de-DE" altLang="de-DE" sz="2000" dirty="0" smtClean="0"/>
              <a:t>) oder zumindest eine </a:t>
            </a:r>
            <a:r>
              <a:rPr lang="de-DE" altLang="de-DE" sz="2000" dirty="0" smtClean="0">
                <a:solidFill>
                  <a:srgbClr val="761A5D"/>
                </a:solidFill>
              </a:rPr>
              <a:t>V</a:t>
            </a:r>
            <a:r>
              <a:rPr lang="de-DE" altLang="de-DE" sz="2000" dirty="0" smtClean="0">
                <a:solidFill>
                  <a:srgbClr val="761A5D"/>
                </a:solidFill>
              </a:rPr>
              <a:t>ereinbarkeitsprüfung </a:t>
            </a:r>
            <a:r>
              <a:rPr lang="de-DE" altLang="de-DE" sz="2000" dirty="0" smtClean="0"/>
              <a:t>Art. 6 Abs. 4 DS-GVO</a:t>
            </a:r>
            <a:endParaRPr lang="de-DE" alt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Dies würde </a:t>
            </a:r>
            <a:r>
              <a:rPr lang="de-DE" altLang="de-DE" sz="2000" dirty="0" err="1" smtClean="0"/>
              <a:t>i.E.</a:t>
            </a:r>
            <a:r>
              <a:rPr lang="de-DE" altLang="de-DE" sz="2000" dirty="0" smtClean="0"/>
              <a:t> aber </a:t>
            </a:r>
            <a:r>
              <a:rPr lang="de-DE" altLang="de-DE" sz="2000" dirty="0" smtClean="0">
                <a:solidFill>
                  <a:srgbClr val="761A5D"/>
                </a:solidFill>
              </a:rPr>
              <a:t>nichts Fundamentales ändern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Übermittlung </a:t>
            </a:r>
            <a:r>
              <a:rPr lang="de-DE" altLang="de-DE" sz="2000" dirty="0" smtClean="0"/>
              <a:t>im Rahmen einer Auftragsverarbeitung, die den Anforderungen von Art. 28 entspricht, </a:t>
            </a:r>
            <a:r>
              <a:rPr lang="de-DE" altLang="de-DE" sz="2000" dirty="0" smtClean="0">
                <a:solidFill>
                  <a:srgbClr val="761A5D"/>
                </a:solidFill>
              </a:rPr>
              <a:t>wird i.d.R. zulässig sein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DS-GVO bekennt sich klar zur Auftragsverarbeitung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761A5D"/>
                </a:solidFill>
              </a:rPr>
              <a:t>Atypische Fälle </a:t>
            </a:r>
            <a:r>
              <a:rPr lang="de-DE" altLang="de-DE" sz="2000" dirty="0" smtClean="0"/>
              <a:t>so </a:t>
            </a:r>
            <a:r>
              <a:rPr lang="de-DE" altLang="de-DE" sz="2000" dirty="0" smtClean="0"/>
              <a:t>allerdings im Einzelfall </a:t>
            </a:r>
            <a:r>
              <a:rPr lang="de-DE" altLang="de-DE" sz="2000" dirty="0" smtClean="0"/>
              <a:t>prüfbar (vgl. </a:t>
            </a:r>
            <a:r>
              <a:rPr lang="de-DE" altLang="de-DE" sz="2000" dirty="0"/>
              <a:t>F</a:t>
            </a:r>
            <a:r>
              <a:rPr lang="de-DE" altLang="de-DE" sz="2000" dirty="0" smtClean="0"/>
              <a:t>olie 12)</a:t>
            </a:r>
            <a:endParaRPr lang="de-DE" altLang="de-DE" sz="1800" dirty="0" smtClean="0"/>
          </a:p>
          <a:p>
            <a:pPr lvl="1" indent="0"/>
            <a:endParaRPr lang="de-DE" altLang="de-DE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DI_Powerpoint-Praesentation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32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LfDI_Präsentationsvorlage_170110" id="{529D9FC6-0402-4E45-930A-B1049EF10E74}" vid="{8D445185-417D-B647-AA2D-57A046375FF3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LfDI_Powerpoint-Praesentation</Template>
  <TotalTime>0</TotalTime>
  <Words>938</Words>
  <Application>Microsoft Office PowerPoint</Application>
  <PresentationFormat>Bildschirmpräsentation (4:3)</PresentationFormat>
  <Paragraphs>193</Paragraphs>
  <Slides>15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LfDI_Powerpoint-Praesentation</vt:lpstr>
      <vt:lpstr>Die Auftragsverarbeitung nach der Datenschutz-Grundverordnung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Smolle, Michael (LfDI)</dc:creator>
  <cp:lastModifiedBy>Philipp Richter</cp:lastModifiedBy>
  <cp:revision>415</cp:revision>
  <cp:lastPrinted>2017-01-20T10:41:46Z</cp:lastPrinted>
  <dcterms:created xsi:type="dcterms:W3CDTF">2017-03-22T07:48:02Z</dcterms:created>
  <dcterms:modified xsi:type="dcterms:W3CDTF">2018-01-16T14:12:45Z</dcterms:modified>
</cp:coreProperties>
</file>