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4" r:id="rId1"/>
    <p:sldMasterId id="2147483756" r:id="rId2"/>
  </p:sldMasterIdLst>
  <p:notesMasterIdLst>
    <p:notesMasterId r:id="rId16"/>
  </p:notesMasterIdLst>
  <p:sldIdLst>
    <p:sldId id="256" r:id="rId3"/>
    <p:sldId id="287" r:id="rId4"/>
    <p:sldId id="289" r:id="rId5"/>
    <p:sldId id="284" r:id="rId6"/>
    <p:sldId id="283" r:id="rId7"/>
    <p:sldId id="292" r:id="rId8"/>
    <p:sldId id="294" r:id="rId9"/>
    <p:sldId id="301" r:id="rId10"/>
    <p:sldId id="302" r:id="rId11"/>
    <p:sldId id="303" r:id="rId12"/>
    <p:sldId id="300" r:id="rId13"/>
    <p:sldId id="304" r:id="rId14"/>
    <p:sldId id="27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86400" autoAdjust="0"/>
  </p:normalViewPr>
  <p:slideViewPr>
    <p:cSldViewPr>
      <p:cViewPr>
        <p:scale>
          <a:sx n="107" d="100"/>
          <a:sy n="107" d="100"/>
        </p:scale>
        <p:origin x="-165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54F70-C17C-40E9-9318-4E56ACC5E6CD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93DDEFE-D472-4C32-B988-B7D97A66F303}">
      <dgm:prSet phldrT="[Text]"/>
      <dgm:spPr/>
      <dgm:t>
        <a:bodyPr/>
        <a:lstStyle/>
        <a:p>
          <a:r>
            <a:rPr lang="de-DE" dirty="0"/>
            <a:t>MS DSB</a:t>
          </a:r>
        </a:p>
      </dgm:t>
    </dgm:pt>
    <dgm:pt modelId="{8E5CD82C-7DFA-478E-849B-4A7AD84AA1FF}" type="parTrans" cxnId="{423957D2-FA51-41C6-819B-94517A04B26E}">
      <dgm:prSet/>
      <dgm:spPr/>
      <dgm:t>
        <a:bodyPr/>
        <a:lstStyle/>
        <a:p>
          <a:endParaRPr lang="de-DE"/>
        </a:p>
      </dgm:t>
    </dgm:pt>
    <dgm:pt modelId="{31A8813D-36B5-467C-88CD-8633E2C57B2C}" type="sibTrans" cxnId="{423957D2-FA51-41C6-819B-94517A04B26E}">
      <dgm:prSet/>
      <dgm:spPr/>
      <dgm:t>
        <a:bodyPr/>
        <a:lstStyle/>
        <a:p>
          <a:endParaRPr lang="de-DE"/>
        </a:p>
      </dgm:t>
    </dgm:pt>
    <dgm:pt modelId="{0562E574-74EA-44D6-805F-8528CE43EC10}">
      <dgm:prSet phldrT="[Text]" custT="1"/>
      <dgm:spPr/>
      <dgm:t>
        <a:bodyPr/>
        <a:lstStyle/>
        <a:p>
          <a:r>
            <a:rPr lang="de-DE" sz="2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Feder-führende</a:t>
          </a:r>
          <a:r>
            <a:rPr lang="de-DE" sz="2600" kern="1200" dirty="0"/>
            <a:t> DSB</a:t>
          </a:r>
        </a:p>
      </dgm:t>
    </dgm:pt>
    <dgm:pt modelId="{39AD853F-A2BB-42D6-A561-FAD5DE77637A}" type="parTrans" cxnId="{929B1373-34BA-4F13-82D1-BFA9EC3F3236}">
      <dgm:prSet/>
      <dgm:spPr/>
      <dgm:t>
        <a:bodyPr/>
        <a:lstStyle/>
        <a:p>
          <a:endParaRPr lang="de-DE"/>
        </a:p>
      </dgm:t>
    </dgm:pt>
    <dgm:pt modelId="{322947B4-D380-4CF7-AD7C-BF314CB219BB}" type="sibTrans" cxnId="{929B1373-34BA-4F13-82D1-BFA9EC3F3236}">
      <dgm:prSet/>
      <dgm:spPr/>
      <dgm:t>
        <a:bodyPr/>
        <a:lstStyle/>
        <a:p>
          <a:endParaRPr lang="de-DE"/>
        </a:p>
      </dgm:t>
    </dgm:pt>
    <dgm:pt modelId="{E30D4175-0367-42BC-8A57-AABCB297A538}">
      <dgm:prSet phldrT="[Text]"/>
      <dgm:spPr/>
      <dgm:t>
        <a:bodyPr/>
        <a:lstStyle/>
        <a:p>
          <a:r>
            <a:rPr lang="de-DE" dirty="0"/>
            <a:t>MS DSB</a:t>
          </a:r>
        </a:p>
      </dgm:t>
    </dgm:pt>
    <dgm:pt modelId="{A44A93AC-2390-4D81-B1C7-EBFC90B361A7}" type="parTrans" cxnId="{80A7F7FB-E1CD-4BBA-BB21-47B60393ECEE}">
      <dgm:prSet/>
      <dgm:spPr/>
      <dgm:t>
        <a:bodyPr/>
        <a:lstStyle/>
        <a:p>
          <a:endParaRPr lang="de-DE"/>
        </a:p>
      </dgm:t>
    </dgm:pt>
    <dgm:pt modelId="{D0F28B01-5373-48D3-9783-3B2E09BC05E3}" type="sibTrans" cxnId="{80A7F7FB-E1CD-4BBA-BB21-47B60393ECEE}">
      <dgm:prSet/>
      <dgm:spPr/>
      <dgm:t>
        <a:bodyPr/>
        <a:lstStyle/>
        <a:p>
          <a:endParaRPr lang="de-DE"/>
        </a:p>
      </dgm:t>
    </dgm:pt>
    <dgm:pt modelId="{E7186C7D-A4E5-4A05-904C-761B53AEB0BD}">
      <dgm:prSet phldrT="[Text]"/>
      <dgm:spPr/>
      <dgm:t>
        <a:bodyPr/>
        <a:lstStyle/>
        <a:p>
          <a:r>
            <a:rPr lang="de-DE" dirty="0"/>
            <a:t>Betroffene Behörde</a:t>
          </a:r>
        </a:p>
      </dgm:t>
    </dgm:pt>
    <dgm:pt modelId="{A7B163D1-CE5D-47AD-A65F-F3E6AF270FA6}" type="parTrans" cxnId="{739BB6BB-7859-4696-AD53-882F0BD842DA}">
      <dgm:prSet/>
      <dgm:spPr/>
      <dgm:t>
        <a:bodyPr/>
        <a:lstStyle/>
        <a:p>
          <a:endParaRPr lang="de-DE"/>
        </a:p>
      </dgm:t>
    </dgm:pt>
    <dgm:pt modelId="{1B59A4C5-274F-4822-A9D2-58708A3A0F7C}" type="sibTrans" cxnId="{739BB6BB-7859-4696-AD53-882F0BD842DA}">
      <dgm:prSet/>
      <dgm:spPr/>
      <dgm:t>
        <a:bodyPr/>
        <a:lstStyle/>
        <a:p>
          <a:endParaRPr lang="de-DE"/>
        </a:p>
      </dgm:t>
    </dgm:pt>
    <dgm:pt modelId="{52CA1010-C379-4128-BF9F-454CC3A99DE6}">
      <dgm:prSet phldrT="[Text]"/>
      <dgm:spPr/>
      <dgm:t>
        <a:bodyPr/>
        <a:lstStyle/>
        <a:p>
          <a:r>
            <a:rPr lang="de-DE" dirty="0"/>
            <a:t>MS DSB</a:t>
          </a:r>
        </a:p>
      </dgm:t>
    </dgm:pt>
    <dgm:pt modelId="{A2D34A80-DDA7-49A2-847B-7813C049E28D}" type="parTrans" cxnId="{EC6FC200-1798-4F46-ABAE-57AAFA11AEB6}">
      <dgm:prSet/>
      <dgm:spPr/>
      <dgm:t>
        <a:bodyPr/>
        <a:lstStyle/>
        <a:p>
          <a:endParaRPr lang="de-DE"/>
        </a:p>
      </dgm:t>
    </dgm:pt>
    <dgm:pt modelId="{D4381242-47FC-4079-AED8-31DE10961134}" type="sibTrans" cxnId="{EC6FC200-1798-4F46-ABAE-57AAFA11AEB6}">
      <dgm:prSet/>
      <dgm:spPr/>
      <dgm:t>
        <a:bodyPr/>
        <a:lstStyle/>
        <a:p>
          <a:endParaRPr lang="de-DE"/>
        </a:p>
      </dgm:t>
    </dgm:pt>
    <dgm:pt modelId="{AC68732D-7FE4-44F9-974C-3775D69F104C}">
      <dgm:prSet phldrT="[Text]"/>
      <dgm:spPr/>
      <dgm:t>
        <a:bodyPr/>
        <a:lstStyle/>
        <a:p>
          <a:r>
            <a:rPr lang="de-DE" dirty="0"/>
            <a:t>Betroffene Behörde</a:t>
          </a:r>
        </a:p>
      </dgm:t>
    </dgm:pt>
    <dgm:pt modelId="{485F143A-5CAA-49A6-A8A8-76CC11DD31D7}" type="parTrans" cxnId="{0546968E-413D-40CD-BB8B-DBD1B9351A49}">
      <dgm:prSet/>
      <dgm:spPr/>
      <dgm:t>
        <a:bodyPr/>
        <a:lstStyle/>
        <a:p>
          <a:endParaRPr lang="de-DE"/>
        </a:p>
      </dgm:t>
    </dgm:pt>
    <dgm:pt modelId="{8AA6EDB0-2429-4A60-8491-2FAE6918ABE2}" type="sibTrans" cxnId="{0546968E-413D-40CD-BB8B-DBD1B9351A49}">
      <dgm:prSet/>
      <dgm:spPr/>
      <dgm:t>
        <a:bodyPr/>
        <a:lstStyle/>
        <a:p>
          <a:endParaRPr lang="de-DE"/>
        </a:p>
      </dgm:t>
    </dgm:pt>
    <dgm:pt modelId="{76E19729-0404-4C3F-A256-2AE9CA152152}" type="pres">
      <dgm:prSet presAssocID="{89F54F70-C17C-40E9-9318-4E56ACC5E6C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14BA54-D79F-49C5-9915-75EAEB1EEFE3}" type="pres">
      <dgm:prSet presAssocID="{89F54F70-C17C-40E9-9318-4E56ACC5E6CD}" presName="cycle" presStyleCnt="0"/>
      <dgm:spPr/>
    </dgm:pt>
    <dgm:pt modelId="{DF6401C2-CFA2-4D0D-B3C4-64EF260B3448}" type="pres">
      <dgm:prSet presAssocID="{89F54F70-C17C-40E9-9318-4E56ACC5E6CD}" presName="centerShape" presStyleCnt="0"/>
      <dgm:spPr/>
    </dgm:pt>
    <dgm:pt modelId="{89A2DDBD-7FE6-4154-A0B2-A11663F0000F}" type="pres">
      <dgm:prSet presAssocID="{89F54F70-C17C-40E9-9318-4E56ACC5E6CD}" presName="connSite" presStyleLbl="node1" presStyleIdx="0" presStyleCnt="4"/>
      <dgm:spPr/>
    </dgm:pt>
    <dgm:pt modelId="{0A681D69-28FD-4B20-B94B-A57766ED32F5}" type="pres">
      <dgm:prSet presAssocID="{89F54F70-C17C-40E9-9318-4E56ACC5E6CD}" presName="visible" presStyleLbl="node1" presStyleIdx="0" presStyleCnt="4" custLinFactNeighborX="-3285" custLinFactNeighborY="12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C548057F-E9CB-4653-98FA-DBB2EBEF328E}" type="pres">
      <dgm:prSet presAssocID="{8E5CD82C-7DFA-478E-849B-4A7AD84AA1FF}" presName="Name25" presStyleLbl="parChTrans1D1" presStyleIdx="0" presStyleCnt="3"/>
      <dgm:spPr/>
      <dgm:t>
        <a:bodyPr/>
        <a:lstStyle/>
        <a:p>
          <a:endParaRPr lang="de-DE"/>
        </a:p>
      </dgm:t>
    </dgm:pt>
    <dgm:pt modelId="{D9BE0754-05AE-4405-8CEC-7ED91B59A99C}" type="pres">
      <dgm:prSet presAssocID="{E93DDEFE-D472-4C32-B988-B7D97A66F303}" presName="node" presStyleCnt="0"/>
      <dgm:spPr/>
    </dgm:pt>
    <dgm:pt modelId="{ED61C165-BCAF-4F7D-A2FF-A87CE78D97EC}" type="pres">
      <dgm:prSet presAssocID="{E93DDEFE-D472-4C32-B988-B7D97A66F30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B80886-D58C-435F-BEC2-C68E54EDCC6F}" type="pres">
      <dgm:prSet presAssocID="{E93DDEFE-D472-4C32-B988-B7D97A66F30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11D1FE-CC9D-43AA-93FD-222951125596}" type="pres">
      <dgm:prSet presAssocID="{A44A93AC-2390-4D81-B1C7-EBFC90B361A7}" presName="Name25" presStyleLbl="parChTrans1D1" presStyleIdx="1" presStyleCnt="3"/>
      <dgm:spPr/>
      <dgm:t>
        <a:bodyPr/>
        <a:lstStyle/>
        <a:p>
          <a:endParaRPr lang="de-DE"/>
        </a:p>
      </dgm:t>
    </dgm:pt>
    <dgm:pt modelId="{93157080-BC8B-4F71-A4D1-B835660FE30E}" type="pres">
      <dgm:prSet presAssocID="{E30D4175-0367-42BC-8A57-AABCB297A538}" presName="node" presStyleCnt="0"/>
      <dgm:spPr/>
    </dgm:pt>
    <dgm:pt modelId="{AA779153-BFB3-47E5-BDCE-F0D7C57C976E}" type="pres">
      <dgm:prSet presAssocID="{E30D4175-0367-42BC-8A57-AABCB297A53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1B94D8-B07F-46E0-A371-98FDC6132105}" type="pres">
      <dgm:prSet presAssocID="{E30D4175-0367-42BC-8A57-AABCB297A53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24E0761-85FC-4A57-BF02-AD390A777C51}" type="pres">
      <dgm:prSet presAssocID="{A2D34A80-DDA7-49A2-847B-7813C049E28D}" presName="Name25" presStyleLbl="parChTrans1D1" presStyleIdx="2" presStyleCnt="3"/>
      <dgm:spPr/>
      <dgm:t>
        <a:bodyPr/>
        <a:lstStyle/>
        <a:p>
          <a:endParaRPr lang="de-DE"/>
        </a:p>
      </dgm:t>
    </dgm:pt>
    <dgm:pt modelId="{492D1308-6F0F-490E-90F6-EEDF108745EA}" type="pres">
      <dgm:prSet presAssocID="{52CA1010-C379-4128-BF9F-454CC3A99DE6}" presName="node" presStyleCnt="0"/>
      <dgm:spPr/>
    </dgm:pt>
    <dgm:pt modelId="{CB87CEF7-3524-493F-AE47-FC5BBB5C613D}" type="pres">
      <dgm:prSet presAssocID="{52CA1010-C379-4128-BF9F-454CC3A99DE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A5B025-EB2A-457E-B9EA-01372738FDB8}" type="pres">
      <dgm:prSet presAssocID="{52CA1010-C379-4128-BF9F-454CC3A99DE6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4A395B1-5D51-462D-91C0-C5FB84258727}" type="presOf" srcId="{A44A93AC-2390-4D81-B1C7-EBFC90B361A7}" destId="{B911D1FE-CC9D-43AA-93FD-222951125596}" srcOrd="0" destOrd="0" presId="urn:microsoft.com/office/officeart/2005/8/layout/radial2"/>
    <dgm:cxn modelId="{07FD9430-A349-4808-B07E-6F66D2148DD1}" type="presOf" srcId="{89F54F70-C17C-40E9-9318-4E56ACC5E6CD}" destId="{76E19729-0404-4C3F-A256-2AE9CA152152}" srcOrd="0" destOrd="0" presId="urn:microsoft.com/office/officeart/2005/8/layout/radial2"/>
    <dgm:cxn modelId="{D2BAAFAD-BBB7-432E-80B0-123B83185627}" type="presOf" srcId="{E7186C7D-A4E5-4A05-904C-761B53AEB0BD}" destId="{F51B94D8-B07F-46E0-A371-98FDC6132105}" srcOrd="0" destOrd="0" presId="urn:microsoft.com/office/officeart/2005/8/layout/radial2"/>
    <dgm:cxn modelId="{80A7F7FB-E1CD-4BBA-BB21-47B60393ECEE}" srcId="{89F54F70-C17C-40E9-9318-4E56ACC5E6CD}" destId="{E30D4175-0367-42BC-8A57-AABCB297A538}" srcOrd="1" destOrd="0" parTransId="{A44A93AC-2390-4D81-B1C7-EBFC90B361A7}" sibTransId="{D0F28B01-5373-48D3-9783-3B2E09BC05E3}"/>
    <dgm:cxn modelId="{0546968E-413D-40CD-BB8B-DBD1B9351A49}" srcId="{52CA1010-C379-4128-BF9F-454CC3A99DE6}" destId="{AC68732D-7FE4-44F9-974C-3775D69F104C}" srcOrd="0" destOrd="0" parTransId="{485F143A-5CAA-49A6-A8A8-76CC11DD31D7}" sibTransId="{8AA6EDB0-2429-4A60-8491-2FAE6918ABE2}"/>
    <dgm:cxn modelId="{BDEB147B-5AD6-43D2-8D9F-363EAC82AA1F}" type="presOf" srcId="{AC68732D-7FE4-44F9-974C-3775D69F104C}" destId="{3BA5B025-EB2A-457E-B9EA-01372738FDB8}" srcOrd="0" destOrd="0" presId="urn:microsoft.com/office/officeart/2005/8/layout/radial2"/>
    <dgm:cxn modelId="{0144C34A-A6BC-4ACE-B68B-78B41FB9AAFC}" type="presOf" srcId="{A2D34A80-DDA7-49A2-847B-7813C049E28D}" destId="{B24E0761-85FC-4A57-BF02-AD390A777C51}" srcOrd="0" destOrd="0" presId="urn:microsoft.com/office/officeart/2005/8/layout/radial2"/>
    <dgm:cxn modelId="{423957D2-FA51-41C6-819B-94517A04B26E}" srcId="{89F54F70-C17C-40E9-9318-4E56ACC5E6CD}" destId="{E93DDEFE-D472-4C32-B988-B7D97A66F303}" srcOrd="0" destOrd="0" parTransId="{8E5CD82C-7DFA-478E-849B-4A7AD84AA1FF}" sibTransId="{31A8813D-36B5-467C-88CD-8633E2C57B2C}"/>
    <dgm:cxn modelId="{59AB23E4-4962-4029-AC62-36B7B25741E7}" type="presOf" srcId="{8E5CD82C-7DFA-478E-849B-4A7AD84AA1FF}" destId="{C548057F-E9CB-4653-98FA-DBB2EBEF328E}" srcOrd="0" destOrd="0" presId="urn:microsoft.com/office/officeart/2005/8/layout/radial2"/>
    <dgm:cxn modelId="{EC6FC200-1798-4F46-ABAE-57AAFA11AEB6}" srcId="{89F54F70-C17C-40E9-9318-4E56ACC5E6CD}" destId="{52CA1010-C379-4128-BF9F-454CC3A99DE6}" srcOrd="2" destOrd="0" parTransId="{A2D34A80-DDA7-49A2-847B-7813C049E28D}" sibTransId="{D4381242-47FC-4079-AED8-31DE10961134}"/>
    <dgm:cxn modelId="{929B1373-34BA-4F13-82D1-BFA9EC3F3236}" srcId="{E93DDEFE-D472-4C32-B988-B7D97A66F303}" destId="{0562E574-74EA-44D6-805F-8528CE43EC10}" srcOrd="0" destOrd="0" parTransId="{39AD853F-A2BB-42D6-A561-FAD5DE77637A}" sibTransId="{322947B4-D380-4CF7-AD7C-BF314CB219BB}"/>
    <dgm:cxn modelId="{A71BBCB4-6229-4F63-B7B7-436D51B55153}" type="presOf" srcId="{E93DDEFE-D472-4C32-B988-B7D97A66F303}" destId="{ED61C165-BCAF-4F7D-A2FF-A87CE78D97EC}" srcOrd="0" destOrd="0" presId="urn:microsoft.com/office/officeart/2005/8/layout/radial2"/>
    <dgm:cxn modelId="{739BB6BB-7859-4696-AD53-882F0BD842DA}" srcId="{E30D4175-0367-42BC-8A57-AABCB297A538}" destId="{E7186C7D-A4E5-4A05-904C-761B53AEB0BD}" srcOrd="0" destOrd="0" parTransId="{A7B163D1-CE5D-47AD-A65F-F3E6AF270FA6}" sibTransId="{1B59A4C5-274F-4822-A9D2-58708A3A0F7C}"/>
    <dgm:cxn modelId="{9A7B10FE-2E87-4F0C-9BB7-6AA8E8E93F81}" type="presOf" srcId="{52CA1010-C379-4128-BF9F-454CC3A99DE6}" destId="{CB87CEF7-3524-493F-AE47-FC5BBB5C613D}" srcOrd="0" destOrd="0" presId="urn:microsoft.com/office/officeart/2005/8/layout/radial2"/>
    <dgm:cxn modelId="{3308C51E-E099-4620-9FAA-2421BC0D1AFA}" type="presOf" srcId="{E30D4175-0367-42BC-8A57-AABCB297A538}" destId="{AA779153-BFB3-47E5-BDCE-F0D7C57C976E}" srcOrd="0" destOrd="0" presId="urn:microsoft.com/office/officeart/2005/8/layout/radial2"/>
    <dgm:cxn modelId="{125039D0-BA97-4804-91A3-D01924A99441}" type="presOf" srcId="{0562E574-74EA-44D6-805F-8528CE43EC10}" destId="{8AB80886-D58C-435F-BEC2-C68E54EDCC6F}" srcOrd="0" destOrd="0" presId="urn:microsoft.com/office/officeart/2005/8/layout/radial2"/>
    <dgm:cxn modelId="{ECAACCBD-16B7-4410-BA1C-2CD0793C0ECA}" type="presParOf" srcId="{76E19729-0404-4C3F-A256-2AE9CA152152}" destId="{2614BA54-D79F-49C5-9915-75EAEB1EEFE3}" srcOrd="0" destOrd="0" presId="urn:microsoft.com/office/officeart/2005/8/layout/radial2"/>
    <dgm:cxn modelId="{50737053-4620-4503-B999-7E2AB05DA561}" type="presParOf" srcId="{2614BA54-D79F-49C5-9915-75EAEB1EEFE3}" destId="{DF6401C2-CFA2-4D0D-B3C4-64EF260B3448}" srcOrd="0" destOrd="0" presId="urn:microsoft.com/office/officeart/2005/8/layout/radial2"/>
    <dgm:cxn modelId="{28D84FAB-B02B-4E78-AEDF-52C2507B55C0}" type="presParOf" srcId="{DF6401C2-CFA2-4D0D-B3C4-64EF260B3448}" destId="{89A2DDBD-7FE6-4154-A0B2-A11663F0000F}" srcOrd="0" destOrd="0" presId="urn:microsoft.com/office/officeart/2005/8/layout/radial2"/>
    <dgm:cxn modelId="{D58F3B3E-5F8B-483E-B44F-CF359F388EEB}" type="presParOf" srcId="{DF6401C2-CFA2-4D0D-B3C4-64EF260B3448}" destId="{0A681D69-28FD-4B20-B94B-A57766ED32F5}" srcOrd="1" destOrd="0" presId="urn:microsoft.com/office/officeart/2005/8/layout/radial2"/>
    <dgm:cxn modelId="{D09926C0-55E6-48FE-8F0C-841DEF61B5B5}" type="presParOf" srcId="{2614BA54-D79F-49C5-9915-75EAEB1EEFE3}" destId="{C548057F-E9CB-4653-98FA-DBB2EBEF328E}" srcOrd="1" destOrd="0" presId="urn:microsoft.com/office/officeart/2005/8/layout/radial2"/>
    <dgm:cxn modelId="{5C900D5E-62EC-48F3-90F8-1F546EAC99C3}" type="presParOf" srcId="{2614BA54-D79F-49C5-9915-75EAEB1EEFE3}" destId="{D9BE0754-05AE-4405-8CEC-7ED91B59A99C}" srcOrd="2" destOrd="0" presId="urn:microsoft.com/office/officeart/2005/8/layout/radial2"/>
    <dgm:cxn modelId="{1F9F93A4-F2C2-4729-81EA-2F508783244C}" type="presParOf" srcId="{D9BE0754-05AE-4405-8CEC-7ED91B59A99C}" destId="{ED61C165-BCAF-4F7D-A2FF-A87CE78D97EC}" srcOrd="0" destOrd="0" presId="urn:microsoft.com/office/officeart/2005/8/layout/radial2"/>
    <dgm:cxn modelId="{E0740308-AF84-435A-9C9C-2D2844199024}" type="presParOf" srcId="{D9BE0754-05AE-4405-8CEC-7ED91B59A99C}" destId="{8AB80886-D58C-435F-BEC2-C68E54EDCC6F}" srcOrd="1" destOrd="0" presId="urn:microsoft.com/office/officeart/2005/8/layout/radial2"/>
    <dgm:cxn modelId="{334261EB-A2D4-47FB-BF2C-4A159CA8EF2A}" type="presParOf" srcId="{2614BA54-D79F-49C5-9915-75EAEB1EEFE3}" destId="{B911D1FE-CC9D-43AA-93FD-222951125596}" srcOrd="3" destOrd="0" presId="urn:microsoft.com/office/officeart/2005/8/layout/radial2"/>
    <dgm:cxn modelId="{481262A6-B764-46EF-B140-7CA6C3FDFF92}" type="presParOf" srcId="{2614BA54-D79F-49C5-9915-75EAEB1EEFE3}" destId="{93157080-BC8B-4F71-A4D1-B835660FE30E}" srcOrd="4" destOrd="0" presId="urn:microsoft.com/office/officeart/2005/8/layout/radial2"/>
    <dgm:cxn modelId="{18FDD605-48EF-4A0B-9FB0-F2F2126E28F3}" type="presParOf" srcId="{93157080-BC8B-4F71-A4D1-B835660FE30E}" destId="{AA779153-BFB3-47E5-BDCE-F0D7C57C976E}" srcOrd="0" destOrd="0" presId="urn:microsoft.com/office/officeart/2005/8/layout/radial2"/>
    <dgm:cxn modelId="{B43C9033-832F-44C3-AC92-4AD5833FCE9A}" type="presParOf" srcId="{93157080-BC8B-4F71-A4D1-B835660FE30E}" destId="{F51B94D8-B07F-46E0-A371-98FDC6132105}" srcOrd="1" destOrd="0" presId="urn:microsoft.com/office/officeart/2005/8/layout/radial2"/>
    <dgm:cxn modelId="{8052D3EC-A756-45AC-92CB-442457A207B9}" type="presParOf" srcId="{2614BA54-D79F-49C5-9915-75EAEB1EEFE3}" destId="{B24E0761-85FC-4A57-BF02-AD390A777C51}" srcOrd="5" destOrd="0" presId="urn:microsoft.com/office/officeart/2005/8/layout/radial2"/>
    <dgm:cxn modelId="{7711186C-A69F-4A79-8EA4-57CF28E0A247}" type="presParOf" srcId="{2614BA54-D79F-49C5-9915-75EAEB1EEFE3}" destId="{492D1308-6F0F-490E-90F6-EEDF108745EA}" srcOrd="6" destOrd="0" presId="urn:microsoft.com/office/officeart/2005/8/layout/radial2"/>
    <dgm:cxn modelId="{CE4107A1-90AA-490C-A3B2-E127CFD6CA67}" type="presParOf" srcId="{492D1308-6F0F-490E-90F6-EEDF108745EA}" destId="{CB87CEF7-3524-493F-AE47-FC5BBB5C613D}" srcOrd="0" destOrd="0" presId="urn:microsoft.com/office/officeart/2005/8/layout/radial2"/>
    <dgm:cxn modelId="{2FF3E044-8A75-4E81-B06F-C5D12E9BEBE9}" type="presParOf" srcId="{492D1308-6F0F-490E-90F6-EEDF108745EA}" destId="{3BA5B025-EB2A-457E-B9EA-01372738FDB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E0761-85FC-4A57-BF02-AD390A777C51}">
      <dsp:nvSpPr>
        <dsp:cNvPr id="0" name=""/>
        <dsp:cNvSpPr/>
      </dsp:nvSpPr>
      <dsp:spPr>
        <a:xfrm rot="2562511">
          <a:off x="1979371" y="2719984"/>
          <a:ext cx="58815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588154" y="27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1D1FE-CC9D-43AA-93FD-222951125596}">
      <dsp:nvSpPr>
        <dsp:cNvPr id="0" name=""/>
        <dsp:cNvSpPr/>
      </dsp:nvSpPr>
      <dsp:spPr>
        <a:xfrm>
          <a:off x="2057356" y="1916618"/>
          <a:ext cx="65409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654096" y="27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8057F-E9CB-4653-98FA-DBB2EBEF328E}">
      <dsp:nvSpPr>
        <dsp:cNvPr id="0" name=""/>
        <dsp:cNvSpPr/>
      </dsp:nvSpPr>
      <dsp:spPr>
        <a:xfrm rot="19037489">
          <a:off x="1979371" y="1113251"/>
          <a:ext cx="58815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588154" y="27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81D69-28FD-4B20-B94B-A57766ED32F5}">
      <dsp:nvSpPr>
        <dsp:cNvPr id="0" name=""/>
        <dsp:cNvSpPr/>
      </dsp:nvSpPr>
      <dsp:spPr>
        <a:xfrm>
          <a:off x="407061" y="1032960"/>
          <a:ext cx="1869281" cy="186928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1C165-BCAF-4F7D-A2FF-A87CE78D97EC}">
      <dsp:nvSpPr>
        <dsp:cNvPr id="0" name=""/>
        <dsp:cNvSpPr/>
      </dsp:nvSpPr>
      <dsp:spPr>
        <a:xfrm>
          <a:off x="2340828" y="239"/>
          <a:ext cx="1121568" cy="112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MS DSB</a:t>
          </a:r>
        </a:p>
      </dsp:txBody>
      <dsp:txXfrm>
        <a:off x="2505078" y="164489"/>
        <a:ext cx="793068" cy="793068"/>
      </dsp:txXfrm>
    </dsp:sp>
    <dsp:sp modelId="{8AB80886-D58C-435F-BEC2-C68E54EDCC6F}">
      <dsp:nvSpPr>
        <dsp:cNvPr id="0" name=""/>
        <dsp:cNvSpPr/>
      </dsp:nvSpPr>
      <dsp:spPr>
        <a:xfrm>
          <a:off x="3574553" y="239"/>
          <a:ext cx="1682353" cy="112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Feder-führende</a:t>
          </a:r>
          <a:r>
            <a:rPr lang="de-DE" sz="2600" kern="1200" dirty="0"/>
            <a:t> DSB</a:t>
          </a:r>
        </a:p>
      </dsp:txBody>
      <dsp:txXfrm>
        <a:off x="3574553" y="239"/>
        <a:ext cx="1682353" cy="1121568"/>
      </dsp:txXfrm>
    </dsp:sp>
    <dsp:sp modelId="{AA779153-BFB3-47E5-BDCE-F0D7C57C976E}">
      <dsp:nvSpPr>
        <dsp:cNvPr id="0" name=""/>
        <dsp:cNvSpPr/>
      </dsp:nvSpPr>
      <dsp:spPr>
        <a:xfrm>
          <a:off x="2711453" y="1383431"/>
          <a:ext cx="1121568" cy="112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MS DSB</a:t>
          </a:r>
        </a:p>
      </dsp:txBody>
      <dsp:txXfrm>
        <a:off x="2875703" y="1547681"/>
        <a:ext cx="793068" cy="793068"/>
      </dsp:txXfrm>
    </dsp:sp>
    <dsp:sp modelId="{F51B94D8-B07F-46E0-A371-98FDC6132105}">
      <dsp:nvSpPr>
        <dsp:cNvPr id="0" name=""/>
        <dsp:cNvSpPr/>
      </dsp:nvSpPr>
      <dsp:spPr>
        <a:xfrm>
          <a:off x="3945179" y="1383431"/>
          <a:ext cx="1682353" cy="112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/>
            <a:t>Betroffene Behörde</a:t>
          </a:r>
        </a:p>
      </dsp:txBody>
      <dsp:txXfrm>
        <a:off x="3945179" y="1383431"/>
        <a:ext cx="1682353" cy="1121568"/>
      </dsp:txXfrm>
    </dsp:sp>
    <dsp:sp modelId="{CB87CEF7-3524-493F-AE47-FC5BBB5C613D}">
      <dsp:nvSpPr>
        <dsp:cNvPr id="0" name=""/>
        <dsp:cNvSpPr/>
      </dsp:nvSpPr>
      <dsp:spPr>
        <a:xfrm>
          <a:off x="2340828" y="2766623"/>
          <a:ext cx="1121568" cy="1121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/>
            <a:t>MS DSB</a:t>
          </a:r>
        </a:p>
      </dsp:txBody>
      <dsp:txXfrm>
        <a:off x="2505078" y="2930873"/>
        <a:ext cx="793068" cy="793068"/>
      </dsp:txXfrm>
    </dsp:sp>
    <dsp:sp modelId="{3BA5B025-EB2A-457E-B9EA-01372738FDB8}">
      <dsp:nvSpPr>
        <dsp:cNvPr id="0" name=""/>
        <dsp:cNvSpPr/>
      </dsp:nvSpPr>
      <dsp:spPr>
        <a:xfrm>
          <a:off x="3574553" y="2766623"/>
          <a:ext cx="1682353" cy="112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600" kern="1200" dirty="0"/>
            <a:t>Betroffene Behörde</a:t>
          </a:r>
        </a:p>
      </dsp:txBody>
      <dsp:txXfrm>
        <a:off x="3574553" y="2766623"/>
        <a:ext cx="1682353" cy="112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8F99-018B-4835-B077-EC216B636C50}" type="datetimeFigureOut">
              <a:rPr lang="de-DE" smtClean="0"/>
              <a:t>02.05.2018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0699-D605-4D84-9891-C09ED3FE7D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22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CED40E-08D8-41D2-9C45-A8192DB3A7FD}" type="datetime1">
              <a:rPr lang="de-DE" smtClean="0"/>
              <a:pPr/>
              <a:t>02.05.2018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Prof. Kugelmann</a:t>
            </a: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27C9BED-E3D4-4A2C-A614-9259F2E48D0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03196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03196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2" name="Rechteck 11"/>
            <p:cNvSpPr/>
            <p:nvPr userDrawn="1"/>
          </p:nvSpPr>
          <p:spPr bwMode="auto">
            <a:xfrm>
              <a:off x="0" y="0"/>
              <a:ext cx="4572000" cy="332656"/>
            </a:xfrm>
            <a:prstGeom prst="rect">
              <a:avLst/>
            </a:prstGeom>
            <a:solidFill>
              <a:srgbClr val="761A5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2" charset="0"/>
              </a:endParaRPr>
            </a:p>
          </p:txBody>
        </p:sp>
        <p:sp>
          <p:nvSpPr>
            <p:cNvPr id="13" name="Rechteck 12"/>
            <p:cNvSpPr/>
            <p:nvPr userDrawn="1"/>
          </p:nvSpPr>
          <p:spPr bwMode="auto">
            <a:xfrm>
              <a:off x="4572000" y="0"/>
              <a:ext cx="4572000" cy="332656"/>
            </a:xfrm>
            <a:prstGeom prst="rect">
              <a:avLst/>
            </a:prstGeom>
            <a:solidFill>
              <a:srgbClr val="03196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2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47280B6D-73F9-4925-8755-6492D2679593}" type="datetime1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B46E10AB-011F-4DCC-980D-724B71D3235E}" type="datetime1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Gleichschenkliges Dreiec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2EA699-DE9B-437B-92AE-91FD6FFA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447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11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4648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B4B7EF1-4F93-4F49-B59A-289E8D92BF9B}" type="datetimeFigureOut">
              <a:rPr lang="de-DE" sz="16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02.05.2018</a:t>
            </a:fld>
            <a:endParaRPr lang="de-DE" sz="16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40F4EA4-52FB-4A8C-9A6C-F3CE79C92289}" type="slidenum">
              <a:rPr lang="de-DE" sz="16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60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97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137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>
            <a:lvl1pPr>
              <a:defRPr sz="2800" b="1">
                <a:solidFill>
                  <a:srgbClr val="031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5A1E1B32-9841-49B5-8F80-15A701264209}" type="datetime1">
              <a:rPr lang="de-DE" smtClean="0"/>
              <a:t>02.05.2018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EBC5F727-E1F7-4630-826E-9AF73DAFA3A9}" type="datetime1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56948C8-DCAF-4D06-9C3F-6B67F4C91BC6}" type="datetime1">
              <a:rPr lang="de-DE" smtClean="0"/>
              <a:t>02.05.2018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552F8BBF-5083-489C-A8DE-11AF59BFBAF7}" type="datetime1">
              <a:rPr lang="de-DE" smtClean="0"/>
              <a:t>02.05.2018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85C5974-C753-466A-97A4-ABAF4B3A8118}" type="datetime1">
              <a:rPr lang="de-DE" smtClean="0"/>
              <a:t>02.05.2018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Gleichschenkliges Dreiec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4ACA734-8E96-401A-9EA9-2A02DFC11215}" type="datetime1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BACA3C-1C34-4D49-9DA6-320C013D1E00}" type="datetime1">
              <a:rPr lang="de-DE" smtClean="0"/>
              <a:t>02.05.2018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Prof. Kugelmann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327C9BED-E3D4-4A2C-A614-9259F2E48D0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leichschenkliges Dreiec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29" name="Gerade Verbindung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Bild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2515115" cy="520204"/>
          </a:xfrm>
          <a:prstGeom prst="rect">
            <a:avLst/>
          </a:prstGeom>
        </p:spPr>
      </p:pic>
      <p:grpSp>
        <p:nvGrpSpPr>
          <p:cNvPr id="12" name="Gruppieren 11"/>
          <p:cNvGrpSpPr/>
          <p:nvPr userDrawn="1"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15" name="Rechteck 14"/>
            <p:cNvSpPr/>
            <p:nvPr userDrawn="1"/>
          </p:nvSpPr>
          <p:spPr bwMode="auto">
            <a:xfrm>
              <a:off x="0" y="0"/>
              <a:ext cx="4572000" cy="332656"/>
            </a:xfrm>
            <a:prstGeom prst="rect">
              <a:avLst/>
            </a:prstGeom>
            <a:solidFill>
              <a:srgbClr val="761A5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2" charset="0"/>
              </a:endParaRPr>
            </a:p>
          </p:txBody>
        </p:sp>
        <p:sp>
          <p:nvSpPr>
            <p:cNvPr id="16" name="Rechteck 15"/>
            <p:cNvSpPr/>
            <p:nvPr userDrawn="1"/>
          </p:nvSpPr>
          <p:spPr bwMode="auto">
            <a:xfrm>
              <a:off x="4572000" y="0"/>
              <a:ext cx="4572000" cy="332656"/>
            </a:xfrm>
            <a:prstGeom prst="rect">
              <a:avLst/>
            </a:prstGeom>
            <a:solidFill>
              <a:srgbClr val="03196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32" charset="0"/>
              </a:endParaRPr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8015560" y="643928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Folie: </a:t>
            </a:r>
            <a:fld id="{7C5C7AF0-3BEA-4447-9A85-761756742246}" type="slidenum"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/13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3713436" y="6439286"/>
            <a:ext cx="1717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Prof. Dr. Dieter Kugelmann</a:t>
            </a:r>
          </a:p>
        </p:txBody>
      </p:sp>
      <p:sp>
        <p:nvSpPr>
          <p:cNvPr id="19" name="Textfeld 18"/>
          <p:cNvSpPr txBox="1"/>
          <p:nvPr userDrawn="1"/>
        </p:nvSpPr>
        <p:spPr>
          <a:xfrm>
            <a:off x="2707641" y="6165304"/>
            <a:ext cx="3709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Das Verhältnis der Behörden zur Wirtschaft nach der DS-GVO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 Verbindung 19"/>
          <p:cNvCxnSpPr/>
          <p:nvPr userDrawn="1"/>
        </p:nvCxnSpPr>
        <p:spPr bwMode="auto">
          <a:xfrm>
            <a:off x="0" y="6011763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1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2515115" cy="520204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0" y="0"/>
            <a:ext cx="9144000" cy="332656"/>
            <a:chOff x="0" y="0"/>
            <a:chExt cx="9144000" cy="332656"/>
          </a:xfrm>
        </p:grpSpPr>
        <p:sp>
          <p:nvSpPr>
            <p:cNvPr id="4" name="Rechteck 3"/>
            <p:cNvSpPr/>
            <p:nvPr userDrawn="1"/>
          </p:nvSpPr>
          <p:spPr bwMode="auto">
            <a:xfrm>
              <a:off x="0" y="0"/>
              <a:ext cx="4572000" cy="332656"/>
            </a:xfrm>
            <a:prstGeom prst="rect">
              <a:avLst/>
            </a:prstGeom>
            <a:solidFill>
              <a:srgbClr val="761A5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" pitchFamily="32" charset="0"/>
                <a:ea typeface="ＭＳ Ｐゴシック" charset="-128"/>
              </a:endParaRPr>
            </a:p>
          </p:txBody>
        </p:sp>
        <p:sp>
          <p:nvSpPr>
            <p:cNvPr id="5" name="Rechteck 4"/>
            <p:cNvSpPr/>
            <p:nvPr userDrawn="1"/>
          </p:nvSpPr>
          <p:spPr bwMode="auto">
            <a:xfrm>
              <a:off x="4572000" y="0"/>
              <a:ext cx="4572000" cy="332656"/>
            </a:xfrm>
            <a:prstGeom prst="rect">
              <a:avLst/>
            </a:prstGeom>
            <a:solidFill>
              <a:srgbClr val="03196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2400">
                <a:solidFill>
                  <a:srgbClr val="000000"/>
                </a:solidFill>
                <a:latin typeface="Times" pitchFamily="32" charset="0"/>
                <a:ea typeface="ＭＳ Ｐゴシック" charset="-128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8015560" y="643928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Folie: </a:t>
            </a:r>
            <a:fld id="{7C5C7AF0-3BEA-4447-9A85-761756742246}" type="slidenum">
              <a:rPr lang="de-DE" sz="100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r>
              <a:rPr lang="de-DE" sz="1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/13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95799" y="6439286"/>
            <a:ext cx="17524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Prof. Dr. Dieter Kugelmann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07643" y="6165304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Das Verhältnis der Behörden zur Wirtschaft nach der DS-GVO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0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0" y="6011763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905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3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Europ%C3%A4ische_Unio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enschutz.rlp.de/de/themenfelder-themen/gesundhei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EU Datenschutz-Grundverordnung -  Anpassungen </a:t>
            </a:r>
            <a:r>
              <a:rPr lang="de-DE"/>
              <a:t>im Gesundheitssektor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Prof. Dr. Dieter Kugelmann</a:t>
            </a:r>
          </a:p>
          <a:p>
            <a:r>
              <a:rPr lang="de-DE" dirty="0"/>
              <a:t>Landesbeauftragter für Datenschutz und Informationsfreiheit, Rheinland-Pfalz</a:t>
            </a:r>
          </a:p>
        </p:txBody>
      </p:sp>
      <p:pic>
        <p:nvPicPr>
          <p:cNvPr id="4" name="Deckblattlog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9" y="1124744"/>
            <a:ext cx="8641080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6.2. Geldbußen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rmAutofit/>
          </a:bodyPr>
          <a:lstStyle/>
          <a:p>
            <a:r>
              <a:rPr lang="de-DE" dirty="0"/>
              <a:t>Art. 83 – Geldbußen </a:t>
            </a:r>
          </a:p>
          <a:p>
            <a:pPr lvl="1"/>
            <a:r>
              <a:rPr lang="de-DE" dirty="0"/>
              <a:t>Abs. 1: Wirksamkeit</a:t>
            </a:r>
          </a:p>
          <a:p>
            <a:pPr lvl="1"/>
            <a:r>
              <a:rPr lang="de-DE" dirty="0"/>
              <a:t>Abs. 2: Verhältnismäßigkeit</a:t>
            </a:r>
          </a:p>
          <a:p>
            <a:pPr lvl="1"/>
            <a:r>
              <a:rPr lang="de-DE" dirty="0"/>
              <a:t>Abs. 4: 10 000 000 Euro, 2 %</a:t>
            </a:r>
          </a:p>
          <a:p>
            <a:pPr lvl="1"/>
            <a:r>
              <a:rPr lang="de-DE" dirty="0"/>
              <a:t>Abs. 5, 6:  20 000 000 Euro, 4 %</a:t>
            </a:r>
          </a:p>
          <a:p>
            <a:r>
              <a:rPr lang="de-DE" dirty="0"/>
              <a:t>Weltweit erzielter Jahresumsatz des vergangenen </a:t>
            </a:r>
            <a:r>
              <a:rPr lang="de-DE" dirty="0" smtClean="0"/>
              <a:t>Geschäftsjahres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0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de-DE" sz="2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Europäischer Datenschutzausschuss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de-DE" sz="2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Kohärenzverfahren</a:t>
            </a:r>
            <a:endParaRPr lang="de-DE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de-DE" sz="2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591576976"/>
              </p:ext>
            </p:extLst>
          </p:nvPr>
        </p:nvGraphicFramePr>
        <p:xfrm>
          <a:off x="2123728" y="2060848"/>
          <a:ext cx="60960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b="1" kern="1200">
                <a:solidFill>
                  <a:srgbClr val="03196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7. Kooperation der Behörden 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3196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de-DE" sz="2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de-DE" sz="2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de-DE" sz="2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de-DE" sz="26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de-DE" sz="2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Vielen Dank für die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8583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72000" y="1268760"/>
            <a:ext cx="4099840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077913" indent="-1077913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12573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436688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6075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b="1" dirty="0">
                <a:solidFill>
                  <a:srgbClr val="031961"/>
                </a:solidFill>
                <a:latin typeface="Arial" charset="0"/>
              </a:rPr>
              <a:t>Prof. Dr. Dieter Kugelmann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b="1" dirty="0">
              <a:solidFill>
                <a:srgbClr val="03196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b="1" dirty="0">
              <a:solidFill>
                <a:srgbClr val="03196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dirty="0">
              <a:solidFill>
                <a:srgbClr val="03196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031961"/>
                </a:solidFill>
                <a:latin typeface="Arial" charset="0"/>
              </a:rPr>
              <a:t>Landesbeauftragter für den Datenschutz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031961"/>
                </a:solidFill>
                <a:latin typeface="Arial" charset="0"/>
              </a:rPr>
              <a:t>und die Informationsfreiheit Rheinland-Pfalz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b="1" dirty="0">
              <a:solidFill>
                <a:srgbClr val="04467D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Postanschrift:	Postfach 30 40</a:t>
            </a:r>
            <a:br>
              <a:rPr lang="de-DE" altLang="de-DE" sz="1200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55020 Mainz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Büroanschrift:	Hintere Bleiche 34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	55116 Mainz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Telefon:	+49 (6131) 208-2449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Telefax:	+49 (6131) 208-2497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E-Mail:	poststelle@datenschutz.rlp.de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0000"/>
                </a:solidFill>
                <a:latin typeface="Arial" charset="0"/>
              </a:rPr>
              <a:t>Web:	www.datenschutz.rlp.de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403250"/>
            <a:ext cx="3672409" cy="76018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latin typeface="Times" pitchFamily="32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1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Ziel der DS-GVO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Ziel sind einheitliche Regeln für den digitalen Binnenmarkt</a:t>
            </a:r>
          </a:p>
          <a:p>
            <a:pPr lvl="1"/>
            <a:r>
              <a:rPr lang="de-DE" sz="2800" dirty="0"/>
              <a:t>Grundrechtsschutz</a:t>
            </a:r>
          </a:p>
          <a:p>
            <a:pPr lvl="1"/>
            <a:r>
              <a:rPr lang="de-DE" sz="2800" dirty="0"/>
              <a:t>Freier Datenverkehr</a:t>
            </a:r>
          </a:p>
          <a:p>
            <a:r>
              <a:rPr lang="de-DE" sz="3200" dirty="0"/>
              <a:t>Marktortprinzip</a:t>
            </a:r>
          </a:p>
          <a:p>
            <a:r>
              <a:rPr lang="de-DE" sz="3200" dirty="0"/>
              <a:t>Beitrag zu fairen und gleichen Wettbewerbsbedingungen auch im Bereich Gesundheit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5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4256F44-FAF2-4C64-8AFB-025C969E7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979712" y="404664"/>
            <a:ext cx="5517232" cy="55623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A2E0623-68B1-4747-BC0F-5CAF67B0D5A0}"/>
              </a:ext>
            </a:extLst>
          </p:cNvPr>
          <p:cNvSpPr txBox="1"/>
          <p:nvPr/>
        </p:nvSpPr>
        <p:spPr>
          <a:xfrm>
            <a:off x="2699792" y="5967024"/>
            <a:ext cx="479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de.wikipedia.org/wiki/Europ%C3%A4ische_Union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4" tooltip="https://creativecommons.org/licenses/by-sa/3.0/"/>
              </a:rPr>
              <a:t>CC BY-SA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23646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Charakter der DS-GVO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sz="3200" dirty="0"/>
              <a:t>Die DS-GVO gilt unmittelbar</a:t>
            </a:r>
          </a:p>
          <a:p>
            <a:pPr lvl="1"/>
            <a:r>
              <a:rPr lang="de-DE" sz="2800" dirty="0"/>
              <a:t>Regelungen gelten für jeden, der Daten verarbeitet, unabhängig der Zahl der Beschäftigten oder des Geschäftsfeldes </a:t>
            </a:r>
          </a:p>
          <a:p>
            <a:r>
              <a:rPr lang="de-DE" sz="3200" dirty="0"/>
              <a:t>RLP: ca. </a:t>
            </a:r>
            <a:r>
              <a:rPr lang="de-DE" sz="3200" dirty="0" smtClean="0"/>
              <a:t>210</a:t>
            </a:r>
            <a:r>
              <a:rPr lang="de-DE" sz="3200" dirty="0" smtClean="0"/>
              <a:t>.000 </a:t>
            </a:r>
            <a:r>
              <a:rPr lang="de-DE" sz="3200" dirty="0"/>
              <a:t>Unternehmen</a:t>
            </a:r>
          </a:p>
          <a:p>
            <a:r>
              <a:rPr lang="de-DE" sz="3200" dirty="0"/>
              <a:t>Anwendbar auf öffentliche, private, kirchliche Träger; Einrichtungen der Wohlfahrtspflege; Pflegedienste; Kindertagesstätten; Vereine usw. </a:t>
            </a:r>
          </a:p>
        </p:txBody>
      </p:sp>
    </p:spTree>
    <p:extLst>
      <p:ext uri="{BB962C8B-B14F-4D97-AF65-F5344CB8AC3E}">
        <p14:creationId xmlns:p14="http://schemas.microsoft.com/office/powerpoint/2010/main" val="28964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3. Datenschutzmanagement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Autofit/>
          </a:bodyPr>
          <a:lstStyle/>
          <a:p>
            <a:r>
              <a:rPr lang="de-DE" sz="2800" dirty="0"/>
              <a:t>Die Digitalisierung unterliegt Regeln</a:t>
            </a:r>
          </a:p>
          <a:p>
            <a:r>
              <a:rPr lang="de-DE" sz="2800" dirty="0"/>
              <a:t>Datenverarbeitung im eigenen Bereich kennen</a:t>
            </a:r>
          </a:p>
          <a:p>
            <a:r>
              <a:rPr lang="de-DE" sz="2800" dirty="0"/>
              <a:t>Nachholbedarf schon nach bisherigem Recht?</a:t>
            </a:r>
          </a:p>
          <a:p>
            <a:r>
              <a:rPr lang="de-DE" sz="2800" dirty="0"/>
              <a:t>Errichtung eines angemessenen Managements der Datenverarbeitung</a:t>
            </a:r>
          </a:p>
          <a:p>
            <a:pPr lvl="1"/>
            <a:r>
              <a:rPr lang="de-DE" sz="2400" dirty="0"/>
              <a:t>Risiko-basierter Ansatz</a:t>
            </a:r>
          </a:p>
          <a:p>
            <a:r>
              <a:rPr lang="de-DE" sz="2800" dirty="0"/>
              <a:t>Selbstregulierung der Verantwortlichen</a:t>
            </a:r>
          </a:p>
        </p:txBody>
      </p:sp>
    </p:spTree>
    <p:extLst>
      <p:ext uri="{BB962C8B-B14F-4D97-AF65-F5344CB8AC3E}">
        <p14:creationId xmlns:p14="http://schemas.microsoft.com/office/powerpoint/2010/main" val="11423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4. Konkrete Anforderungen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de-DE" sz="3200" dirty="0"/>
              <a:t>Allgemeine Grundsätze, Art. 5</a:t>
            </a:r>
          </a:p>
          <a:p>
            <a:pPr lvl="1"/>
            <a:r>
              <a:rPr lang="de-DE" sz="2800" dirty="0"/>
              <a:t>Richtigkeit, Zweckbindung, Datensparsamkeit </a:t>
            </a:r>
          </a:p>
          <a:p>
            <a:r>
              <a:rPr lang="de-DE" sz="3200" dirty="0"/>
              <a:t>Datensicherheit</a:t>
            </a:r>
          </a:p>
          <a:p>
            <a:pPr lvl="1"/>
            <a:r>
              <a:rPr lang="de-DE" sz="2800" dirty="0"/>
              <a:t>Vorkehrungen gegen Hacking, </a:t>
            </a:r>
            <a:r>
              <a:rPr lang="de-DE" sz="2800" dirty="0" err="1"/>
              <a:t>Cyber</a:t>
            </a:r>
            <a:r>
              <a:rPr lang="de-DE" sz="2800" dirty="0"/>
              <a:t> Crime, Wirtschaftsspionage</a:t>
            </a:r>
          </a:p>
          <a:p>
            <a:r>
              <a:rPr lang="de-DE" sz="3200" dirty="0"/>
              <a:t>Gesundheitsdaten sind besonders sensibel</a:t>
            </a:r>
          </a:p>
          <a:p>
            <a:pPr lvl="1"/>
            <a:r>
              <a:rPr lang="de-DE" sz="2900" dirty="0"/>
              <a:t>Erhöhte Anforderungen</a:t>
            </a:r>
            <a:r>
              <a:rPr lang="de-DE" sz="2900" dirty="0" smtClean="0"/>
              <a:t>!</a:t>
            </a:r>
          </a:p>
          <a:p>
            <a:pPr lvl="2"/>
            <a:r>
              <a:rPr lang="de-DE" sz="2600" dirty="0" smtClean="0"/>
              <a:t>Je höher das Risiko, desto höher die Anforderungen</a:t>
            </a:r>
            <a:endParaRPr lang="de-DE" sz="2600" dirty="0"/>
          </a:p>
          <a:p>
            <a:pPr lvl="1"/>
            <a:r>
              <a:rPr lang="de-DE" sz="2900" dirty="0"/>
              <a:t>Organisation, Schutzmaßnahmen</a:t>
            </a:r>
          </a:p>
        </p:txBody>
      </p:sp>
    </p:spTree>
    <p:extLst>
      <p:ext uri="{BB962C8B-B14F-4D97-AF65-F5344CB8AC3E}">
        <p14:creationId xmlns:p14="http://schemas.microsoft.com/office/powerpoint/2010/main" val="20053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ugelmann\Documents\Vorträge und Aufsätze\DS und Wirtschaft_IHK\2.1. Anforderungen an die Wirtschaf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112164"/>
            <a:ext cx="8668532" cy="41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5. Aufgaben des LfDI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de-DE" dirty="0"/>
              <a:t>Art. 57 Abs. 1 </a:t>
            </a:r>
            <a:r>
              <a:rPr lang="de-DE" dirty="0" err="1"/>
              <a:t>lit</a:t>
            </a:r>
            <a:r>
              <a:rPr lang="de-DE" dirty="0"/>
              <a:t>. a bis </a:t>
            </a:r>
            <a:r>
              <a:rPr lang="de-DE" dirty="0" err="1"/>
              <a:t>lit</a:t>
            </a:r>
            <a:r>
              <a:rPr lang="de-DE" dirty="0"/>
              <a:t>. v DS-GVO – Aufgabenvielfalt</a:t>
            </a:r>
          </a:p>
          <a:p>
            <a:r>
              <a:rPr lang="de-DE" dirty="0"/>
              <a:t>Überwachung, Kontrolle, Aufsicht</a:t>
            </a:r>
          </a:p>
          <a:p>
            <a:r>
              <a:rPr lang="de-DE" dirty="0"/>
              <a:t>Unterstützung des Einzelnen, Beschwerden</a:t>
            </a:r>
          </a:p>
          <a:p>
            <a:r>
              <a:rPr lang="de-DE" dirty="0"/>
              <a:t>Unterstützung der Verantwortlichen</a:t>
            </a:r>
          </a:p>
          <a:p>
            <a:r>
              <a:rPr lang="de-DE" dirty="0"/>
              <a:t>Aufklärung und Information</a:t>
            </a:r>
          </a:p>
          <a:p>
            <a:pPr lvl="1"/>
            <a:r>
              <a:rPr lang="de-DE" dirty="0"/>
              <a:t>Kurzpapiere der DSK</a:t>
            </a:r>
          </a:p>
          <a:p>
            <a:pPr lvl="1"/>
            <a:r>
              <a:rPr lang="de-DE" dirty="0"/>
              <a:t>Arbeitspapiere der EU</a:t>
            </a:r>
          </a:p>
          <a:p>
            <a:pPr lvl="1"/>
            <a:r>
              <a:rPr lang="de-DE" dirty="0">
                <a:hlinkClick r:id="rId2"/>
              </a:rPr>
              <a:t>https://www.datenschutz.rlp.de/de/themenfelder-themen/gesundheit/</a:t>
            </a:r>
            <a:endParaRPr lang="de-DE" dirty="0"/>
          </a:p>
          <a:p>
            <a:pPr lvl="1"/>
            <a:r>
              <a:rPr lang="de-DE" dirty="0"/>
              <a:t>Mit Sicherheit gut behandelt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9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6.1. Befugnisse des LfDI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325112"/>
          </a:xfrm>
        </p:spPr>
        <p:txBody>
          <a:bodyPr>
            <a:normAutofit/>
          </a:bodyPr>
          <a:lstStyle/>
          <a:p>
            <a:r>
              <a:rPr lang="de-DE" dirty="0"/>
              <a:t>Untersuchungsbefugnisse (Art. 58 Abs. 1)</a:t>
            </a:r>
          </a:p>
          <a:p>
            <a:pPr lvl="1"/>
            <a:r>
              <a:rPr lang="de-DE" dirty="0"/>
              <a:t>Datenschutzüberprüfungen</a:t>
            </a:r>
          </a:p>
          <a:p>
            <a:pPr lvl="1"/>
            <a:r>
              <a:rPr lang="de-DE" dirty="0"/>
              <a:t>Zugang zu allen Daten und Geschäftsräumen </a:t>
            </a:r>
          </a:p>
          <a:p>
            <a:r>
              <a:rPr lang="de-DE" dirty="0"/>
              <a:t>Abhilfebefugnisse (Art. 58 Abs. 2)</a:t>
            </a:r>
          </a:p>
          <a:p>
            <a:pPr lvl="1"/>
            <a:r>
              <a:rPr lang="de-DE" dirty="0"/>
              <a:t>Verwarnung</a:t>
            </a:r>
          </a:p>
          <a:p>
            <a:pPr lvl="1"/>
            <a:r>
              <a:rPr lang="de-DE" dirty="0"/>
              <a:t>Anweisung</a:t>
            </a:r>
          </a:p>
          <a:p>
            <a:r>
              <a:rPr lang="de-DE" dirty="0"/>
              <a:t>Genehmigungsbefugnisse (Art. 58 Abs. 3)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5221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keanos">
  <a:themeElements>
    <a:clrScheme name="Okeanos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DSG1_LfDI_SP_06042017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32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LfDI_Präsentationsvorlage_170110" id="{529D9FC6-0402-4E45-930A-B1049EF10E74}" vid="{8D445185-417D-B647-AA2D-57A046375FF3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Bildschirmpräsentation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Okeanos</vt:lpstr>
      <vt:lpstr>LDSG1_LfDI_SP_06042017</vt:lpstr>
      <vt:lpstr>Die EU Datenschutz-Grundverordnung -  Anpassungen im Gesundheitssektor</vt:lpstr>
      <vt:lpstr>1. Ziel der DS-GVO</vt:lpstr>
      <vt:lpstr>PowerPoint-Präsentation</vt:lpstr>
      <vt:lpstr>2. Charakter der DS-GVO</vt:lpstr>
      <vt:lpstr>3. Datenschutzmanagement </vt:lpstr>
      <vt:lpstr>4. Konkrete Anforderungen</vt:lpstr>
      <vt:lpstr>PowerPoint-Präsentation</vt:lpstr>
      <vt:lpstr>5. Aufgaben des LfDI</vt:lpstr>
      <vt:lpstr>6.1. Befugnisse des LfDI</vt:lpstr>
      <vt:lpstr>6.2. Geldbußen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2018-05-02T14:06:00Z</dcterms:created>
  <dcterms:modified xsi:type="dcterms:W3CDTF">2018-05-02T14:06:06Z</dcterms:modified>
</cp:coreProperties>
</file>