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72" r:id="rId2"/>
    <p:sldMasterId id="2147483649" r:id="rId3"/>
  </p:sldMasterIdLst>
  <p:notesMasterIdLst>
    <p:notesMasterId r:id="rId24"/>
  </p:notesMasterIdLst>
  <p:sldIdLst>
    <p:sldId id="256" r:id="rId4"/>
    <p:sldId id="257" r:id="rId5"/>
    <p:sldId id="258" r:id="rId6"/>
    <p:sldId id="266" r:id="rId7"/>
    <p:sldId id="275" r:id="rId8"/>
    <p:sldId id="281" r:id="rId9"/>
    <p:sldId id="261" r:id="rId10"/>
    <p:sldId id="276" r:id="rId11"/>
    <p:sldId id="277" r:id="rId12"/>
    <p:sldId id="267" r:id="rId13"/>
    <p:sldId id="268" r:id="rId14"/>
    <p:sldId id="278" r:id="rId15"/>
    <p:sldId id="269" r:id="rId16"/>
    <p:sldId id="280" r:id="rId17"/>
    <p:sldId id="279" r:id="rId18"/>
    <p:sldId id="271" r:id="rId19"/>
    <p:sldId id="282" r:id="rId20"/>
    <p:sldId id="273" r:id="rId21"/>
    <p:sldId id="274" r:id="rId22"/>
    <p:sldId id="265" r:id="rId23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6" y="-9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150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0AD57B24-A19C-4F48-A953-7A56A0B4BF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081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87C9ACF-CC8A-4445-BD55-B66FE020E9A9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59ED465-1E36-4431-B2D0-3AA7490D8530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B7BE254-C912-459D-91C5-169A4F28AFA5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59ED465-1E36-4431-B2D0-3AA7490D8530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12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87EFBE3-42D7-45DE-8C7F-2CFF7F67CC0D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13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87EFBE3-42D7-45DE-8C7F-2CFF7F67CC0D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14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87EFBE3-42D7-45DE-8C7F-2CFF7F67CC0D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15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BD3912C-717A-49C0-A24F-A95AE4B6F835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16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BD3912C-717A-49C0-A24F-A95AE4B6F835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17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A44FB4F-63D1-4D4F-8FAF-17FC115918E4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18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0DCF897-635B-4AB9-9CD8-1ADFE2E50433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19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4FEFE42-D936-4F69-A344-2A4F9D4E3672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5DD137-EFDE-4C42-9C9C-D759FAF6D96E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20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F9B4F8A-CD35-42BA-A4BC-9A9552E01EA0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A25E98B-F71E-4A93-9E43-45B9388E2A64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A25E98B-F71E-4A93-9E43-45B9388E2A64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A25E98B-F71E-4A93-9E43-45B9388E2A64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24B0AC1-54FF-455A-BC14-7A778FCE1C3A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24B0AC1-54FF-455A-BC14-7A778FCE1C3A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59ED465-1E36-4431-B2D0-3AA7490D8530}" type="slidenum">
              <a:rPr lang="de-DE" altLang="de-DE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de-DE" altLang="de-DE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57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2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273050"/>
            <a:ext cx="2055812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5038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161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A6CE-6F09-47DC-8A89-55C564B7F4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995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4066-390E-4CBD-85D3-0E523FA664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951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D1957-AAA4-4DFF-9BB1-0AABBDF92D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61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AD72-3974-452A-9251-958E13F0A2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802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2DD6A-3B6F-4A26-B6D3-0ADEE31874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29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C37E5-0961-489F-B52E-7A4680C599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102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23EA3-8EDF-4CC9-80C3-684E1F96B1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036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A2054-AC72-4CF0-9F14-751CC6A055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049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D142-B98D-4DC0-AF2F-8404D529D3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518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A847-E9E9-4B5D-94BF-379BFF79DA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756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75F63-D2E8-40AE-B7F3-DF5D56A1CC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0770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713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694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66409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186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041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7850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54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71269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006671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339945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8568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273050"/>
            <a:ext cx="2055812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5038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46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29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2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26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72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1420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1873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027" name="Group 2"/>
          <p:cNvGrpSpPr>
            <a:grpSpLocks/>
          </p:cNvGrpSpPr>
          <p:nvPr/>
        </p:nvGrpSpPr>
        <p:grpSpPr bwMode="auto">
          <a:xfrm>
            <a:off x="0" y="0"/>
            <a:ext cx="9137650" cy="325438"/>
            <a:chOff x="0" y="0"/>
            <a:chExt cx="5756" cy="205"/>
          </a:xfrm>
        </p:grpSpPr>
        <p:sp>
          <p:nvSpPr>
            <p:cNvPr id="10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76" cy="205"/>
            </a:xfrm>
            <a:prstGeom prst="rect">
              <a:avLst/>
            </a:prstGeom>
            <a:solidFill>
              <a:srgbClr val="761A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sp>
          <p:nvSpPr>
            <p:cNvPr id="1036" name="Rectangle 4"/>
            <p:cNvSpPr>
              <a:spLocks noChangeArrowheads="1"/>
            </p:cNvSpPr>
            <p:nvPr/>
          </p:nvSpPr>
          <p:spPr bwMode="auto">
            <a:xfrm>
              <a:off x="2880" y="0"/>
              <a:ext cx="2876" cy="205"/>
            </a:xfrm>
            <a:prstGeom prst="rect">
              <a:avLst/>
            </a:prstGeom>
            <a:solidFill>
              <a:srgbClr val="03196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</p:grp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197857" y="6438900"/>
            <a:ext cx="920743" cy="24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dirty="0" smtClean="0">
                <a:latin typeface="Calibri" charset="0"/>
              </a:rPr>
              <a:t>Folie: </a:t>
            </a:r>
            <a:fld id="{6CD753D9-A41F-41CD-BD44-9E77C8BD10ED}" type="slidenum">
              <a:rPr lang="de-DE" altLang="de-DE" sz="1000" smtClean="0">
                <a:latin typeface="Calibri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  <a:defRPr/>
              </a:pPr>
              <a:t>‹Nr.›</a:t>
            </a:fld>
            <a:r>
              <a:rPr lang="de-DE" altLang="de-DE" sz="1000" dirty="0" smtClean="0">
                <a:latin typeface="Calibri" charset="0"/>
              </a:rPr>
              <a:t>/20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371850" y="6438900"/>
            <a:ext cx="240030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dirty="0" smtClean="0">
                <a:latin typeface="Calibri" charset="0"/>
              </a:rPr>
              <a:t>Michael </a:t>
            </a:r>
            <a:r>
              <a:rPr lang="de-DE" altLang="de-DE" sz="1000" dirty="0" err="1" smtClean="0">
                <a:latin typeface="Calibri" charset="0"/>
              </a:rPr>
              <a:t>Heusel-Weiss</a:t>
            </a:r>
            <a:r>
              <a:rPr lang="de-DE" altLang="de-DE" sz="1000" dirty="0" smtClean="0">
                <a:latin typeface="Calibri" charset="0"/>
              </a:rPr>
              <a:t>, </a:t>
            </a:r>
            <a:r>
              <a:rPr lang="de-DE" altLang="de-DE" sz="1000" dirty="0" err="1" smtClean="0">
                <a:latin typeface="Calibri" charset="0"/>
              </a:rPr>
              <a:t>LfDI</a:t>
            </a:r>
            <a:r>
              <a:rPr lang="de-DE" altLang="de-DE" sz="1000" dirty="0" smtClean="0">
                <a:latin typeface="Calibri" charset="0"/>
              </a:rPr>
              <a:t> Rheinland-Pfalz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713118" y="6165850"/>
            <a:ext cx="3695541" cy="24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dirty="0" smtClean="0">
                <a:latin typeface="Calibri" charset="0"/>
              </a:rPr>
              <a:t>Maßnahmenplan für Krankenhäuser zur Umsetzung der EU DS-GVO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601186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8180250" y="6165850"/>
            <a:ext cx="771663" cy="24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dirty="0" smtClean="0">
                <a:latin typeface="Calibri" charset="0"/>
              </a:rPr>
              <a:t>23.04.2018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325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1034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dirty="0" err="1" smtClean="0"/>
              <a:t>Klicken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Sie</a:t>
            </a:r>
            <a:r>
              <a:rPr lang="en-GB" altLang="de-DE" dirty="0" smtClean="0"/>
              <a:t>, um die </a:t>
            </a:r>
            <a:r>
              <a:rPr lang="en-GB" altLang="de-DE" dirty="0" err="1" smtClean="0"/>
              <a:t>Formate</a:t>
            </a:r>
            <a:r>
              <a:rPr lang="en-GB" altLang="de-DE" dirty="0" smtClean="0"/>
              <a:t> des </a:t>
            </a:r>
            <a:r>
              <a:rPr lang="en-GB" altLang="de-DE" dirty="0" err="1" smtClean="0"/>
              <a:t>Gliederungstextes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zu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bearbeiten</a:t>
            </a:r>
            <a:endParaRPr lang="en-GB" altLang="de-DE" dirty="0" smtClean="0"/>
          </a:p>
          <a:p>
            <a:pPr lvl="1"/>
            <a:r>
              <a:rPr lang="en-GB" altLang="de-DE" dirty="0" err="1" smtClean="0"/>
              <a:t>Zweite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2"/>
            <a:r>
              <a:rPr lang="en-GB" altLang="de-DE" dirty="0" err="1" smtClean="0"/>
              <a:t>Dritte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3"/>
            <a:r>
              <a:rPr lang="en-GB" altLang="de-DE" dirty="0" err="1" smtClean="0"/>
              <a:t>Vierte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Fünfte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Sechste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Siebente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Achte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Neunte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Gliederungsebene</a:t>
            </a:r>
            <a:endParaRPr lang="en-GB" altLang="de-DE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EF9287-3012-42A4-AA96-7096389476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0" y="0"/>
            <a:ext cx="9137650" cy="325438"/>
            <a:chOff x="0" y="0"/>
            <a:chExt cx="5756" cy="205"/>
          </a:xfrm>
        </p:grpSpPr>
        <p:sp>
          <p:nvSpPr>
            <p:cNvPr id="308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76" cy="205"/>
            </a:xfrm>
            <a:prstGeom prst="rect">
              <a:avLst/>
            </a:prstGeom>
            <a:solidFill>
              <a:srgbClr val="761A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sp>
          <p:nvSpPr>
            <p:cNvPr id="3085" name="Rectangle 4"/>
            <p:cNvSpPr>
              <a:spLocks noChangeArrowheads="1"/>
            </p:cNvSpPr>
            <p:nvPr/>
          </p:nvSpPr>
          <p:spPr bwMode="auto">
            <a:xfrm>
              <a:off x="2880" y="0"/>
              <a:ext cx="2876" cy="205"/>
            </a:xfrm>
            <a:prstGeom prst="rect">
              <a:avLst/>
            </a:prstGeom>
            <a:solidFill>
              <a:srgbClr val="03196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</p:grp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889875" y="6438900"/>
            <a:ext cx="1228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smtClean="0">
                <a:latin typeface="Calibri" charset="0"/>
              </a:rPr>
              <a:t>Folie: </a:t>
            </a:r>
            <a:fld id="{4237055B-E6B7-4484-A644-E522136BB0EC}" type="slidenum">
              <a:rPr lang="de-DE" altLang="de-DE" sz="1000" smtClean="0">
                <a:latin typeface="Calibri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  <a:defRPr/>
              </a:pPr>
              <a:t>‹Nr.›</a:t>
            </a:fld>
            <a:r>
              <a:rPr lang="de-DE" altLang="de-DE" sz="1000" smtClean="0">
                <a:latin typeface="Calibri" charset="0"/>
              </a:rPr>
              <a:t>/xx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371850" y="6438900"/>
            <a:ext cx="240030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smtClean="0">
                <a:latin typeface="Calibri" charset="0"/>
              </a:rPr>
              <a:t>Michael Heusel-Weiss, LfDI Rheinland-Pfalz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941638" y="6165850"/>
            <a:ext cx="323850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smtClean="0">
                <a:latin typeface="Calibri" charset="0"/>
              </a:rPr>
              <a:t>Maßnahmenplan für Praxen zur Umsetzung der EU DS-GVO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0" y="601186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194675" y="6165850"/>
            <a:ext cx="7572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000" smtClean="0">
                <a:latin typeface="Calibri" charset="0"/>
              </a:rPr>
              <a:t>18.04.2018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273425" y="333375"/>
            <a:ext cx="25765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de-DE" altLang="de-DE" sz="1200" b="1" smtClean="0">
                <a:latin typeface="Calibri" charset="0"/>
              </a:rPr>
              <a:t>VS – NUR FÜR DEN DIENSTGEBRAUCH</a:t>
            </a:r>
          </a:p>
        </p:txBody>
      </p:sp>
      <p:sp>
        <p:nvSpPr>
          <p:cNvPr id="308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325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3083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die Formate des Gliederungstextes zu bearbeiten</a:t>
            </a:r>
          </a:p>
          <a:p>
            <a:pPr lvl="1"/>
            <a:r>
              <a:rPr lang="en-GB" altLang="de-DE" smtClean="0"/>
              <a:t>Zweite Gliederungsebene</a:t>
            </a:r>
          </a:p>
          <a:p>
            <a:pPr lvl="2"/>
            <a:r>
              <a:rPr lang="en-GB" altLang="de-DE" smtClean="0"/>
              <a:t>Dritte Gliederungsebene</a:t>
            </a:r>
          </a:p>
          <a:p>
            <a:pPr lvl="3"/>
            <a:r>
              <a:rPr lang="en-GB" altLang="de-DE" smtClean="0"/>
              <a:t>Vierte Gliederungsebene</a:t>
            </a:r>
          </a:p>
          <a:p>
            <a:pPr lvl="4"/>
            <a:r>
              <a:rPr lang="en-GB" altLang="de-DE" smtClean="0"/>
              <a:t>Fünfte Gliederungsebene</a:t>
            </a:r>
          </a:p>
          <a:p>
            <a:pPr lvl="4"/>
            <a:r>
              <a:rPr lang="en-GB" altLang="de-DE" smtClean="0"/>
              <a:t>Sechste Gliederungsebene</a:t>
            </a:r>
          </a:p>
          <a:p>
            <a:pPr lvl="4"/>
            <a:r>
              <a:rPr lang="en-GB" altLang="de-DE" smtClean="0"/>
              <a:t>Siebente Gliederungsebene</a:t>
            </a:r>
          </a:p>
          <a:p>
            <a:pPr lvl="4"/>
            <a:r>
              <a:rPr lang="en-GB" altLang="de-DE" smtClean="0"/>
              <a:t>Achte Gliederungsebene</a:t>
            </a:r>
          </a:p>
          <a:p>
            <a:pPr lvl="4"/>
            <a:r>
              <a:rPr lang="en-GB" altLang="de-DE" smtClean="0"/>
              <a:t>Neunte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5949950"/>
            <a:ext cx="9144000" cy="908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202363"/>
            <a:ext cx="24479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995505" y="908720"/>
            <a:ext cx="6127744" cy="1907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3600" dirty="0">
                <a:solidFill>
                  <a:srgbClr val="000000"/>
                </a:solidFill>
                <a:latin typeface="Calibri Light" charset="0"/>
                <a:ea typeface="ＭＳ Ｐゴシック" charset="-128"/>
              </a:rPr>
              <a:t>Maßnahmenplan </a:t>
            </a:r>
            <a:endParaRPr lang="de-DE" altLang="de-DE" sz="3600" dirty="0" smtClean="0">
              <a:solidFill>
                <a:srgbClr val="000000"/>
              </a:solidFill>
              <a:latin typeface="Calibri Light" charset="0"/>
              <a:ea typeface="ＭＳ Ｐゴシック" charset="-128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3600" dirty="0" smtClean="0">
                <a:solidFill>
                  <a:srgbClr val="000000"/>
                </a:solidFill>
                <a:latin typeface="Calibri Light" charset="0"/>
                <a:ea typeface="ＭＳ Ｐゴシック" charset="-128"/>
              </a:rPr>
              <a:t>für Krankenhäuser zur </a:t>
            </a:r>
            <a:endParaRPr lang="de-DE" altLang="de-DE" sz="3600" dirty="0">
              <a:solidFill>
                <a:srgbClr val="000000"/>
              </a:solidFill>
              <a:latin typeface="Calibri Light" charset="0"/>
              <a:ea typeface="ＭＳ Ｐゴシック" charset="-128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3600" dirty="0" smtClean="0">
                <a:solidFill>
                  <a:srgbClr val="000000"/>
                </a:solidFill>
                <a:latin typeface="Calibri Light" charset="0"/>
                <a:ea typeface="ＭＳ Ｐゴシック" charset="-128"/>
              </a:rPr>
              <a:t>Umsetzung </a:t>
            </a:r>
            <a:r>
              <a:rPr lang="de-DE" altLang="de-DE" sz="3600" dirty="0">
                <a:solidFill>
                  <a:srgbClr val="000000"/>
                </a:solidFill>
                <a:latin typeface="Calibri Light" charset="0"/>
                <a:ea typeface="ＭＳ Ｐゴシック" charset="-128"/>
              </a:rPr>
              <a:t>der EU DS-GVO 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742950" y="5010150"/>
            <a:ext cx="753745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de-DE" altLang="de-DE" sz="2000" i="1" dirty="0">
                <a:solidFill>
                  <a:srgbClr val="000000"/>
                </a:solidFill>
                <a:latin typeface="Calibri Light" charset="0"/>
              </a:rPr>
              <a:t>Michael Heusel-Weiss,</a:t>
            </a:r>
          </a:p>
          <a:p>
            <a:pPr algn="r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de-DE" altLang="de-DE" sz="2000" i="1" dirty="0">
                <a:solidFill>
                  <a:srgbClr val="000000"/>
                </a:solidFill>
                <a:latin typeface="Calibri Light" charset="0"/>
              </a:rPr>
              <a:t>Mitarbeiter des Landesbeauftragten für Datenschutz und Informationsfreiheit Rheinland-Pfalz</a:t>
            </a:r>
          </a:p>
        </p:txBody>
      </p:sp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79500"/>
            <a:ext cx="2197100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223963" y="3240088"/>
            <a:ext cx="685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Fachtagung </a:t>
            </a:r>
            <a:r>
              <a:rPr lang="de-DE" altLang="de-DE" sz="2400" dirty="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für </a:t>
            </a:r>
            <a:r>
              <a:rPr lang="de-DE" altLang="de-DE" sz="2400" dirty="0" smtClean="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Krankenhäuser zur EU Datenschutz-Grundverordnung am 23.04.2018 </a:t>
            </a:r>
            <a:r>
              <a:rPr lang="de-DE" altLang="de-DE" sz="2400" dirty="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in </a:t>
            </a:r>
            <a:r>
              <a:rPr lang="de-DE" altLang="de-DE" sz="2400" dirty="0" smtClean="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Mainz</a:t>
            </a:r>
            <a:endParaRPr lang="de-DE" altLang="de-DE" sz="2400" dirty="0">
              <a:solidFill>
                <a:srgbClr val="7030A0"/>
              </a:solidFill>
              <a:latin typeface="Calibri Light" charset="0"/>
              <a:ea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Identifizierung der derzeitigen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DV-Verfahren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(z.B. anhand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des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schon geführten Verfahrensverzeichnisses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) inkl. RGL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36625" y="3473450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Auflistung der hierzu vorhandenen Datenschutzkonzepte sowie Ergebnisse evtl. durchgeführter Vorabkontrollen  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14400" y="4305300"/>
            <a:ext cx="8027988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Klärung, ob und in welchen Zusammenhängen bislang bereits mit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externen Dienstleistern zusammengearbeitet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wurde (z.B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. zur Abrechnung, zur IT-Unterstützung/Fernwartung oder zur Aktenvernichtung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); ggf. Auflistung bestehender Verträge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936625" y="1773238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2.	Durchführung einer Bestandsaufnahme (IST-Analyse)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Welche Vorkehrungen zum Schutz von Patienten- und Mitarbeiterdaten wurden bislang ergriffen?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36625" y="3473450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Zusammenstellung der in der Einrichtung eingesetzten Vordrucke und Formulare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936625" y="1773238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2.	Durchführung einer Bestandsaufnahme (IST-Analyse)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41181" y="4344914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In welcher Weise konnten bislang die Betroffenenrechte (z.B. Auskunftsrecht) sichergestellt werden?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33640" y="5194383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Gab es in der Vergangenheit </a:t>
            </a:r>
            <a:r>
              <a:rPr lang="de-DE" altLang="de-DE" sz="2400" dirty="0" err="1" smtClean="0">
                <a:solidFill>
                  <a:srgbClr val="000000"/>
                </a:solidFill>
                <a:latin typeface="Calibri Light" charset="0"/>
              </a:rPr>
              <a:t>ds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-relevante Vorkommnisse und wie wurde darauf reagiert?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230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→	Vorab durch Leitung festzulegen:</a:t>
            </a:r>
          </a:p>
          <a:p>
            <a:pPr marL="0" indent="0" eaLnBrk="1" hangingPunct="1">
              <a:lnSpc>
                <a:spcPct val="100000"/>
              </a:lnSpc>
              <a:buClrTx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		Welche Mitarbeiter sind für die Umsetzung der aus der 		DS-GVO resultierenden Anforderungen verantwortlich?</a:t>
            </a:r>
          </a:p>
          <a:p>
            <a:pPr marL="0" indent="0" eaLnBrk="1" hangingPunct="1">
              <a:lnSpc>
                <a:spcPct val="100000"/>
              </a:lnSpc>
              <a:buClrTx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		Zeitrahmen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</p:spTree>
    <p:extLst>
      <p:ext uri="{BB962C8B-B14F-4D97-AF65-F5344CB8AC3E}">
        <p14:creationId xmlns:p14="http://schemas.microsoft.com/office/powerpoint/2010/main" val="1101892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Führen eines Verzeichnisses von Verarbeitungstätigkeiten (Art. 30 DS-GVO) </a:t>
            </a:r>
            <a:r>
              <a:rPr lang="de-DE" altLang="de-DE" i="1" dirty="0">
                <a:solidFill>
                  <a:srgbClr val="000000"/>
                </a:solidFill>
                <a:latin typeface="Calibri Light" charset="0"/>
              </a:rPr>
              <a:t>(nähere Infos hierzu im nachfolgenden Beitrag)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36625" y="3473450"/>
            <a:ext cx="77755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Ergänzende Feststellung der einzelnen Rechtsgrundlagen für die jeweilige Verarbeitungstätigkeit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71550" y="4303713"/>
            <a:ext cx="8064946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Prüfung: Gibt es Verarbeitungsvorgänge in der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Einrichtung,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die ein hohes Risiko für die persönlichen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Rechte/Freiheiten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der Patienten bergen? Wenn ja: → DSFA nach Art. 35 DS-GVO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0244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Zuordnung von Verantwortlichkeiten zur Durchführung einer DSFA bei Verarbeitungstätigkeiten mit hohem Risiko </a:t>
            </a:r>
            <a:endParaRPr lang="de-DE" altLang="de-DE" i="1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36625" y="3573016"/>
            <a:ext cx="8027988" cy="230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Aufstellung der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aus der DS-GVO gebotenen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technischen u. organisatorischen Maßnahmen, die zum Schutz von Patienten-/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Mitarbeiterdaten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erforderlich sind (betroffen sind hier nicht nur die IT, sondern z.B. auch Fragen der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räumlichen Gestaltung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, der Einsatz von Vordrucken und die Kommunikation mit Externen)</a:t>
            </a:r>
          </a:p>
        </p:txBody>
      </p:sp>
    </p:spTree>
    <p:extLst>
      <p:ext uri="{BB962C8B-B14F-4D97-AF65-F5344CB8AC3E}">
        <p14:creationId xmlns:p14="http://schemas.microsoft.com/office/powerpoint/2010/main" val="951017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110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Anpassung bestehender Dienstleistungsbeziehungen      mit Dritten an die Vorgaben des Art. 28 DS-GVO            </a:t>
            </a:r>
            <a:r>
              <a:rPr lang="de-DE" altLang="de-DE" i="1" dirty="0">
                <a:solidFill>
                  <a:srgbClr val="000000"/>
                </a:solidFill>
                <a:latin typeface="Calibri Light" charset="0"/>
              </a:rPr>
              <a:t>(nähere Infos hierzu im nachfolgenden Beitrag)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56867" y="3787238"/>
            <a:ext cx="7775575" cy="147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Wahrung der Informationspflichten, insbesondere Bereitstellung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einer allgemeinen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Patienteninformation </a:t>
            </a:r>
            <a:r>
              <a:rPr lang="de-DE" altLang="de-DE" i="1" dirty="0" smtClean="0">
                <a:solidFill>
                  <a:srgbClr val="000000"/>
                </a:solidFill>
                <a:latin typeface="Calibri Light" charset="0"/>
              </a:rPr>
              <a:t>(nähere </a:t>
            </a:r>
            <a:r>
              <a:rPr lang="de-DE" altLang="de-DE" i="1" dirty="0">
                <a:solidFill>
                  <a:srgbClr val="000000"/>
                </a:solidFill>
                <a:latin typeface="Calibri Light" charset="0"/>
              </a:rPr>
              <a:t>Infos hierzu im nachfolgenden Beitrag)</a:t>
            </a:r>
          </a:p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endParaRPr lang="de-DE" altLang="de-DE" sz="2400" i="1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71550" y="5033006"/>
            <a:ext cx="8064946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Wahrung der Betroffenenrechte  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(z.B.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Auskunftsrechte), insbesondere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F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estlegung eines Verfahrens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95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0244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8027863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Sicherstellung einer aussagekräftigen Dokumentation zur Erfüllung der Rechenschaftspflicht nach Art. 5 Abs. 2 DS-GVO</a:t>
            </a:r>
            <a:endParaRPr lang="de-DE" altLang="de-DE" i="1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36625" y="3473450"/>
            <a:ext cx="77755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>
                <a:solidFill>
                  <a:srgbClr val="000000"/>
                </a:solidFill>
                <a:latin typeface="Calibri Light" charset="0"/>
              </a:rPr>
              <a:t>Sonstiges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58888" y="3941763"/>
            <a:ext cx="7273925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Char char="-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Ist die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Einrichtung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auf die Erfüllung der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Meldepflichten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im Falle eines Datenschutzverstoßes vorbereitet?</a:t>
            </a:r>
          </a:p>
          <a:p>
            <a:pPr eaLnBrk="1" hangingPunct="1">
              <a:lnSpc>
                <a:spcPct val="100000"/>
              </a:lnSpc>
              <a:buClrTx/>
              <a:buFontTx/>
              <a:buChar char="-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Ist der Webauftritt </a:t>
            </a:r>
            <a:r>
              <a:rPr lang="de-DE" altLang="de-DE" sz="2400" dirty="0" err="1" smtClean="0">
                <a:solidFill>
                  <a:srgbClr val="000000"/>
                </a:solidFill>
                <a:latin typeface="Calibri Light" charset="0"/>
              </a:rPr>
              <a:t>ds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-konform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?</a:t>
            </a:r>
          </a:p>
          <a:p>
            <a:pPr eaLnBrk="1" hangingPunct="1">
              <a:lnSpc>
                <a:spcPct val="100000"/>
              </a:lnSpc>
              <a:buClrTx/>
              <a:buFontTx/>
              <a:buChar char="-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Sind die Mitarbeiter ausreichend sensibilisiert?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596188" cy="267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→	Alle ergriffenen Maßnahmen zur Umsetzung der aus der 		DS-	GVO resultierenden Vorgaben müssen fortlaufend 		im Hinblick auf ihre Wirksamkeit und Angemessenheit 		überprüft werden. </a:t>
            </a:r>
          </a:p>
          <a:p>
            <a:pPr marL="0" indent="0" eaLnBrk="1" hangingPunct="1">
              <a:lnSpc>
                <a:spcPct val="100000"/>
              </a:lnSpc>
              <a:buClrTx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→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	Datenschutzmanagement im Krankenhaus ist damit kein 		einmaliges Ereignis, sondern ein permanenter Prozess.</a:t>
            </a:r>
            <a:endParaRPr lang="de-DE" altLang="de-DE" i="1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3.	Maßnahmen zur Umsetzung der Vorgaben (SOLL-Analyse)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50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uf Homepage des </a:t>
            </a:r>
            <a:r>
              <a:rPr lang="de-DE" altLang="de-DE" sz="2400" dirty="0" err="1">
                <a:solidFill>
                  <a:srgbClr val="000000"/>
                </a:solidFill>
                <a:latin typeface="Calibri Light" charset="0"/>
              </a:rPr>
              <a:t>LfDI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RP:  </a:t>
            </a:r>
            <a:r>
              <a:rPr lang="de-DE" altLang="de-DE" sz="2400" dirty="0" smtClean="0">
                <a:solidFill>
                  <a:srgbClr val="00B0F0"/>
                </a:solidFill>
                <a:latin typeface="Calibri Light" charset="0"/>
              </a:rPr>
              <a:t>www.datenschutz.rlp.de</a:t>
            </a:r>
            <a:endParaRPr lang="de-DE" altLang="de-DE" i="1" dirty="0">
              <a:solidFill>
                <a:srgbClr val="00B0F0"/>
              </a:solidFill>
              <a:latin typeface="Calibri Light" charset="0"/>
            </a:endParaRP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4.	Weiterführende Informationen und Hilfestellungen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36625" y="3284984"/>
            <a:ext cx="77755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DSK hat diverse Kurzpapiere zu einzelnen Inhalten der DS-GVO einschließlich Maßnahmenplan erarbeitet  </a:t>
            </a:r>
            <a:endParaRPr lang="de-DE" altLang="de-DE" i="1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31302" y="4221088"/>
            <a:ext cx="8027988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uf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europäischer Ebene werden Arbeitspapiere zu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Themen-feldern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der DS-GVO erstellt, die EU-weit abgestimmt sind </a:t>
            </a:r>
            <a:endParaRPr lang="de-DE" altLang="de-DE" sz="2400" dirty="0" smtClean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36625" y="5157192"/>
            <a:ext cx="7883847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→	alle Materialien über </a:t>
            </a:r>
            <a:r>
              <a:rPr lang="de-DE" altLang="de-DE" sz="2400" dirty="0">
                <a:solidFill>
                  <a:srgbClr val="00B0F0"/>
                </a:solidFill>
                <a:latin typeface="Calibri Light" charset="0"/>
              </a:rPr>
              <a:t>www.datenschutz.rlp.de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erschließbar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8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936625" y="1773238"/>
            <a:ext cx="7596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</a:rPr>
              <a:t>4.	Weiterführende Informationen und Hilfestellungen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24995" y="4149080"/>
            <a:ext cx="7415213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err="1" smtClean="0">
                <a:solidFill>
                  <a:srgbClr val="000000"/>
                </a:solidFill>
                <a:latin typeface="Calibri Light" charset="0"/>
              </a:rPr>
              <a:t>LfDI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RP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steht den seiner Aufsicht unterliegenden Einrichtungen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im Rahmen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seiner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Möglichkeiten für Anfragen zur Verfügung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3367" y="2469678"/>
            <a:ext cx="7438471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z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u den Unterstützungsangeboten durch die jeweilige kirchliche Datenschutzaufsicht sowie die DKG bzw. die Krankenhausgesellschaft Rheinland-Pfalz vgl. nachfolgende Statements am Ende der Veranstaltung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166290" y="949968"/>
            <a:ext cx="6888594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Datenschutzrecht gab es schon vor dem 25. Mai 2018!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82166" y="1773238"/>
            <a:ext cx="7955855" cy="332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de-DE" altLang="de-DE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Viele Anforderungen aus der EU Datenschutz-Grundverordnung sollten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den verantwortlichen Entscheidungsträgern der Krankenhäuser bereits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schon jetzt bekannt sein: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→	aus dem derzeit geltenden Datenschutzrecht (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BDSG/LDSG 		sowie Landeskrankenhausgesetz)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→	aus dem Standesrecht (Berufsordnungen)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 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3059113" y="5064125"/>
            <a:ext cx="237648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altLang="de-DE" sz="2400" dirty="0">
                <a:solidFill>
                  <a:schemeClr val="tx1"/>
                </a:solidFill>
                <a:latin typeface="Calibri Light" charset="0"/>
              </a:rPr>
              <a:t>Einige Beispiele: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619250" y="3335338"/>
            <a:ext cx="7131050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1077913" indent="-1071563" eaLnBrk="0"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077913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  <a:tab pos="1006157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Michael Heusel-Weiss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endParaRPr lang="de-DE" altLang="de-DE" sz="1200" b="1">
              <a:solidFill>
                <a:srgbClr val="7030A0"/>
              </a:solidFill>
              <a:latin typeface="Calibri Light" charset="0"/>
              <a:ea typeface="ＭＳ Ｐゴシック" charset="-128"/>
            </a:endParaRP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 b="1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Referent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endParaRPr lang="de-DE" altLang="de-DE" sz="1600" b="1">
              <a:solidFill>
                <a:srgbClr val="7030A0"/>
              </a:solidFill>
              <a:latin typeface="Calibri Light" charset="0"/>
              <a:ea typeface="ＭＳ Ｐゴシック" charset="-128"/>
            </a:endParaRP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beim Landesbeauftragten für den Datenschutz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und die Informationsfreiheit Rheinland-Pfalz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endParaRPr lang="de-DE" altLang="de-DE" sz="1600">
              <a:solidFill>
                <a:srgbClr val="7030A0"/>
              </a:solidFill>
              <a:latin typeface="Calibri Light" charset="0"/>
              <a:ea typeface="ＭＳ Ｐゴシック" charset="-128"/>
            </a:endParaRP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+49 (6131) 208-2549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m.heusel-weiss@datenschutz.rlp.de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Postfach 30 40  -  55020 Mainz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1600">
                <a:solidFill>
                  <a:srgbClr val="7030A0"/>
                </a:solidFill>
                <a:latin typeface="Calibri Light" charset="0"/>
                <a:ea typeface="ＭＳ Ｐゴシック" charset="-128"/>
              </a:rPr>
              <a:t>www.datenschutz.rlp.de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03350"/>
            <a:ext cx="3671887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5949950"/>
            <a:ext cx="9144000" cy="908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1403350" y="3335338"/>
            <a:ext cx="2592388" cy="436562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>
                <a:latin typeface="Calibri Light" charset="0"/>
              </a:rPr>
              <a:t>Noch Fragen?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088" y="1628775"/>
            <a:ext cx="8065392" cy="4061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hoher Schutzbedarf patientenbezogener Behandlungsdaten (ärztliche Schweigepflicht)</a:t>
            </a: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sz="2400" dirty="0" smtClean="0">
              <a:latin typeface="Calibri Light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Weitergabe von Patientendaten an Dritte nur bei Vorliegen einer Befugnis (entweder durch Gesetz oder Einwilligung)</a:t>
            </a: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sz="2400" dirty="0" smtClean="0">
              <a:latin typeface="Calibri Light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Pflicht der Krankenhäuser zur Vornahme angemessener technischer und organisatorischer Vorkehrungen (u.a. OH KIS)</a:t>
            </a: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sz="2400" dirty="0" smtClean="0">
              <a:latin typeface="Calibri Light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Patienten und Mitarbeiter haben Rechte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66290" y="949968"/>
            <a:ext cx="6888594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Datenschutzrecht gab es schon vor dem 25. Mai 2018!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936625" y="1773238"/>
            <a:ext cx="752316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Aber die DS-GVO bringt auch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zahlreiche Neuerungen für den Betrieb von Krankenhäusern. Z.B.: 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41388" y="2592388"/>
            <a:ext cx="7523162" cy="110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Rechenschaftspflicht des Verantwortlichen nach Art. 5 Abs. 2 (Nachweis der Einhaltung der </a:t>
            </a:r>
            <a:r>
              <a:rPr lang="de-DE" altLang="de-DE" sz="2400" dirty="0" err="1" smtClean="0">
                <a:latin typeface="Calibri Light" charset="0"/>
              </a:rPr>
              <a:t>dsr</a:t>
            </a:r>
            <a:r>
              <a:rPr lang="de-DE" altLang="de-DE" sz="2400" dirty="0" smtClean="0">
                <a:latin typeface="Calibri Light" charset="0"/>
              </a:rPr>
              <a:t> Vorgaben)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01912" y="4293096"/>
            <a:ext cx="7415212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>
                <a:latin typeface="Calibri Light" charset="0"/>
              </a:rPr>
              <a:t>Etablierung eines angemessenen DS-Managements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03288" y="4869160"/>
            <a:ext cx="7415212" cy="110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Informationspflichten </a:t>
            </a:r>
            <a:r>
              <a:rPr lang="de-DE" altLang="de-DE" sz="2400" dirty="0" err="1">
                <a:latin typeface="Calibri Light" charset="0"/>
              </a:rPr>
              <a:t>ggü</a:t>
            </a:r>
            <a:r>
              <a:rPr lang="de-DE" altLang="de-DE" sz="2400" dirty="0">
                <a:latin typeface="Calibri Light" charset="0"/>
              </a:rPr>
              <a:t>. Patienten/Mitarbeitern nach Art. 12 ff. 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66290" y="949968"/>
            <a:ext cx="6888594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Datenschutzrecht gab es schon vor dem 25. Mai 2018!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01912" y="3429000"/>
            <a:ext cx="7663060" cy="110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Risikobasierter Ansatz: die Verarbeitung besonders schutz-bedürftiger Daten erfordert besonders hohes DS-Niveau</a:t>
            </a:r>
            <a:endParaRPr lang="de-DE" altLang="de-DE" sz="2400" dirty="0">
              <a:latin typeface="Calibri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936625" y="1773238"/>
            <a:ext cx="752316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Aber die DS-GVO bringt auch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zahlreiche Neuerungen für den Betrieb von Krankenhäusern. Z.B.: 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41388" y="2592388"/>
            <a:ext cx="7663060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Instrument der gemeinsamen </a:t>
            </a:r>
            <a:r>
              <a:rPr lang="de-DE" altLang="de-DE" sz="2400" dirty="0" err="1" smtClean="0">
                <a:latin typeface="Calibri Light" charset="0"/>
              </a:rPr>
              <a:t>dsr</a:t>
            </a:r>
            <a:r>
              <a:rPr lang="de-DE" altLang="de-DE" sz="2400" dirty="0" smtClean="0">
                <a:latin typeface="Calibri Light" charset="0"/>
              </a:rPr>
              <a:t> Verantwortung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1388" y="3212976"/>
            <a:ext cx="7951092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Möglichkeiten der Selbstregulierung (z.B. </a:t>
            </a:r>
            <a:r>
              <a:rPr lang="de-DE" altLang="de-DE" sz="2400" dirty="0" err="1" smtClean="0">
                <a:latin typeface="Calibri Light" charset="0"/>
              </a:rPr>
              <a:t>CoC</a:t>
            </a:r>
            <a:r>
              <a:rPr lang="de-DE" altLang="de-DE" sz="2400" dirty="0" smtClean="0">
                <a:latin typeface="Calibri Light" charset="0"/>
              </a:rPr>
              <a:t>, Zertifizierung)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41388" y="3861048"/>
            <a:ext cx="7663060" cy="147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>
                <a:latin typeface="Calibri Light" charset="0"/>
              </a:rPr>
              <a:t>Ausweitung der Befugnisse und Sanktionsmöglichkeiten der </a:t>
            </a:r>
            <a:r>
              <a:rPr lang="de-DE" altLang="de-DE" sz="2400" dirty="0" smtClean="0">
                <a:latin typeface="Calibri Light" charset="0"/>
              </a:rPr>
              <a:t>Datenschutzaufsicht </a:t>
            </a:r>
            <a:r>
              <a:rPr lang="de-DE" altLang="de-DE" sz="2400" dirty="0" err="1" smtClean="0">
                <a:latin typeface="Calibri Light" charset="0"/>
              </a:rPr>
              <a:t>ggü</a:t>
            </a:r>
            <a:r>
              <a:rPr lang="de-DE" altLang="de-DE" sz="2400" dirty="0" smtClean="0">
                <a:latin typeface="Calibri Light" charset="0"/>
              </a:rPr>
              <a:t>. Verantwortlichen und Auftragnehmer</a:t>
            </a:r>
            <a:endParaRPr lang="de-DE" altLang="de-DE" sz="2400" dirty="0">
              <a:latin typeface="Calibri Light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66290" y="949968"/>
            <a:ext cx="6888594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Datenschutzrecht gab es schon vor dem 25. Mai 2018!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53213" y="5159128"/>
            <a:ext cx="7663060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>
                <a:latin typeface="Calibri Light" charset="0"/>
              </a:rPr>
              <a:t>EU-weite Abstimmung der Datenschutzaufsichtsbehörden</a:t>
            </a:r>
          </a:p>
        </p:txBody>
      </p:sp>
    </p:spTree>
    <p:extLst>
      <p:ext uri="{BB962C8B-B14F-4D97-AF65-F5344CB8AC3E}">
        <p14:creationId xmlns:p14="http://schemas.microsoft.com/office/powerpoint/2010/main" val="2887136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619672" y="1916832"/>
            <a:ext cx="5832648" cy="316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000" i="1" dirty="0" smtClean="0">
                <a:solidFill>
                  <a:srgbClr val="7030A0"/>
                </a:solidFill>
                <a:latin typeface="Calibri Light" charset="0"/>
              </a:rPr>
              <a:t>Der nachfolgende Maßnahmenplan basiert auf dem zum Zeitpunkt der Veranstaltung bekannten Rechtsrahmen, der ab dem 25. Mai 2018 für die in Rheinland-Pfalz ansässigen Krankenhäuser gelten wird.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endParaRPr lang="de-DE" altLang="de-DE" sz="2000" i="1" dirty="0">
              <a:solidFill>
                <a:srgbClr val="7030A0"/>
              </a:solidFill>
              <a:latin typeface="Calibri Light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000" i="1" dirty="0" smtClean="0">
                <a:solidFill>
                  <a:srgbClr val="7030A0"/>
                </a:solidFill>
                <a:latin typeface="Calibri Light" charset="0"/>
              </a:rPr>
              <a:t>Gegenwärtig wird das Landeskrankenhausgesetz im Zuge der Anpassung des Landesrechts an die Vorgaben der DS-GVO novelliert. Welche ergänzenden Vorgaben künftig darin enthalten sein werden, steht noch nicht abschließend fest.</a:t>
            </a:r>
            <a:endParaRPr lang="de-DE" altLang="de-DE" sz="2000" i="1" dirty="0">
              <a:solidFill>
                <a:srgbClr val="7030A0"/>
              </a:solidFill>
              <a:latin typeface="Calibri Light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66290" y="949968"/>
            <a:ext cx="6888594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Datenschutzrecht gab es schon vor dem 25. Mai 2018!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05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936625" y="1773238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1.	Datenschutz ist Chefsache!  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09638" y="2349500"/>
            <a:ext cx="7775575" cy="22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Die Krankenhausleitung ist für einen datenschutzgerechten Geschäftsbetrieb verantwortlich. Der Aufbau geeigneter eigener Kompetenzen zur Wahrung dieser Verantwortung ist deshalb auch auf der oberen Managementebene unerlässlich.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09637" y="4293096"/>
            <a:ext cx="7775575" cy="147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dirty="0" smtClean="0">
              <a:latin typeface="Calibri" charset="0"/>
            </a:endParaRPr>
          </a:p>
          <a:p>
            <a:pPr marL="342900" indent="-34290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de-DE" altLang="de-DE" sz="2400" dirty="0" smtClean="0">
                <a:latin typeface="Calibri Light" charset="0"/>
              </a:rPr>
              <a:t>Um die vielfältigen Anforderungen aus der DS-GVO zu erfüllen, sollte zudem innerhalb eines Krankenhauses eine effektive DS-Organisation eingerichtet werden.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936625" y="1773238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1.	Datenschutz ist Chefsache!  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09638" y="2349500"/>
            <a:ext cx="7775575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endParaRPr lang="de-DE" altLang="de-DE" dirty="0" smtClean="0">
              <a:latin typeface="Calibri" charset="0"/>
            </a:endParaRPr>
          </a:p>
          <a:p>
            <a:pPr hangingPunct="1">
              <a:lnSpc>
                <a:spcPct val="100000"/>
              </a:lnSpc>
              <a:buClrTx/>
              <a:defRPr/>
            </a:pPr>
            <a:r>
              <a:rPr lang="de-DE" altLang="de-DE" sz="2400" dirty="0" smtClean="0">
                <a:latin typeface="Calibri Light" charset="0"/>
              </a:rPr>
              <a:t>Anforderungen an eine effektive DS-Organisation: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36625" y="3260725"/>
            <a:ext cx="7775575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Benennung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eines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DSB </a:t>
            </a:r>
            <a:r>
              <a:rPr lang="de-DE" altLang="de-DE" i="1" dirty="0">
                <a:solidFill>
                  <a:srgbClr val="000000"/>
                </a:solidFill>
                <a:latin typeface="Calibri Light" charset="0"/>
              </a:rPr>
              <a:t>(nähere Infos hierzu im nachfolgenden Beitrag</a:t>
            </a:r>
            <a:r>
              <a:rPr lang="de-DE" altLang="de-DE" sz="2400" i="1" dirty="0">
                <a:solidFill>
                  <a:srgbClr val="000000"/>
                </a:solidFill>
                <a:latin typeface="Calibri Light" charset="0"/>
              </a:rPr>
              <a:t>)</a:t>
            </a:r>
          </a:p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34160" y="3789040"/>
            <a:ext cx="7958320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Festlegung eines internen Teams für das DS-Management (fachbereichsübergreifend;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A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nsprechpartner zumindest aus: IT, Organisation, QS/Controlling, Ärzte, Pflege sowie DSB)  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22250" y="5085184"/>
            <a:ext cx="8027988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Arial" charset="0"/>
              <a:buChar char="•"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Empfehlung: allgemeine Dienstanweisung zum Datenschutz, die Verantwortlichkeiten im </a:t>
            </a:r>
            <a:r>
              <a:rPr lang="de-DE" altLang="de-DE" sz="2400" dirty="0" err="1" smtClean="0">
                <a:solidFill>
                  <a:srgbClr val="000000"/>
                </a:solidFill>
                <a:latin typeface="Calibri Light" charset="0"/>
              </a:rPr>
              <a:t>Zshg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. </a:t>
            </a: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it der DS-GVO zuweist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09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36625" y="2647950"/>
            <a:ext cx="7775575" cy="230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342900" indent="-3429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→	Vorab durch Leitung festzulegen:</a:t>
            </a:r>
          </a:p>
          <a:p>
            <a:pPr marL="0" indent="0" eaLnBrk="1" hangingPunct="1">
              <a:lnSpc>
                <a:spcPct val="100000"/>
              </a:lnSpc>
              <a:buClrTx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		Welche Mitarbeiter sind für die Durchführung der       		Bestandsaufnahme verantwortlich?</a:t>
            </a:r>
          </a:p>
          <a:p>
            <a:pPr marL="0" indent="0" eaLnBrk="1" hangingPunct="1">
              <a:lnSpc>
                <a:spcPct val="100000"/>
              </a:lnSpc>
              <a:buClrTx/>
            </a:pP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  <a:p>
            <a:pPr marL="0" indent="0" eaLnBrk="1" hangingPunct="1">
              <a:lnSpc>
                <a:spcPct val="100000"/>
              </a:lnSpc>
              <a:buClrTx/>
            </a:pP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		Zeitrahmen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936625" y="1773238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b="1" dirty="0">
                <a:solidFill>
                  <a:srgbClr val="7030A0"/>
                </a:solidFill>
                <a:latin typeface="Calibri Light" charset="0"/>
              </a:rPr>
              <a:t>2.	Durchführung einer Bestandsaufnahme (IST-Analyse)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36625" y="911225"/>
            <a:ext cx="7415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latin typeface="Calibri Light" charset="0"/>
              </a:rPr>
              <a:t>Maßnahmenplan für </a:t>
            </a:r>
            <a:r>
              <a:rPr lang="de-DE" altLang="de-DE" sz="2400" dirty="0" smtClean="0">
                <a:solidFill>
                  <a:srgbClr val="000000"/>
                </a:solidFill>
                <a:latin typeface="Calibri Light" charset="0"/>
              </a:rPr>
              <a:t>Krankenhäuser</a:t>
            </a:r>
            <a:endParaRPr lang="de-DE" altLang="de-DE" sz="2400" dirty="0">
              <a:solidFill>
                <a:srgbClr val="000000"/>
              </a:solidFill>
              <a:latin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173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2294" grpId="0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Bildschirmpräsentation (4:3)</PresentationFormat>
  <Paragraphs>153</Paragraphs>
  <Slides>20</Slides>
  <Notes>20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20</vt:i4>
      </vt:variant>
    </vt:vector>
  </HeadingPairs>
  <TitlesOfParts>
    <vt:vector size="23" baseType="lpstr">
      <vt:lpstr>Larissa</vt:lpstr>
      <vt:lpstr>Benutzerdefiniertes Design</vt:lpstr>
      <vt:lpstr>1_Larissa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2018-05-02T14:12:42Z</dcterms:created>
  <dcterms:modified xsi:type="dcterms:W3CDTF">2018-05-02T14:12:51Z</dcterms:modified>
</cp:coreProperties>
</file>