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8"/>
  </p:notesMasterIdLst>
  <p:handoutMasterIdLst>
    <p:handoutMasterId r:id="rId19"/>
  </p:handoutMasterIdLst>
  <p:sldIdLst>
    <p:sldId id="257" r:id="rId2"/>
    <p:sldId id="258" r:id="rId3"/>
    <p:sldId id="262" r:id="rId4"/>
    <p:sldId id="277" r:id="rId5"/>
    <p:sldId id="285" r:id="rId6"/>
    <p:sldId id="292" r:id="rId7"/>
    <p:sldId id="263" r:id="rId8"/>
    <p:sldId id="282" r:id="rId9"/>
    <p:sldId id="261" r:id="rId10"/>
    <p:sldId id="264" r:id="rId11"/>
    <p:sldId id="286" r:id="rId12"/>
    <p:sldId id="287" r:id="rId13"/>
    <p:sldId id="265" r:id="rId14"/>
    <p:sldId id="276" r:id="rId15"/>
    <p:sldId id="275" r:id="rId16"/>
    <p:sldId id="259" r:id="rId17"/>
  </p:sldIdLst>
  <p:sldSz cx="9144000" cy="6858000" type="screen4x3"/>
  <p:notesSz cx="6797675" cy="9926638"/>
  <p:defaultTextStyle>
    <a:defPPr>
      <a:defRPr lang="de-DE"/>
    </a:defPPr>
    <a:lvl1pPr algn="l" rtl="0" eaLnBrk="0" fontAlgn="base" hangingPunct="0">
      <a:spcBef>
        <a:spcPct val="0"/>
      </a:spcBef>
      <a:spcAft>
        <a:spcPct val="0"/>
      </a:spcAft>
      <a:defRPr sz="1600" kern="1200">
        <a:solidFill>
          <a:schemeClr val="tx1"/>
        </a:solidFill>
        <a:latin typeface="Arial" charset="0"/>
        <a:ea typeface="ＭＳ Ｐゴシック" charset="-128"/>
        <a:cs typeface="+mn-cs"/>
      </a:defRPr>
    </a:lvl1pPr>
    <a:lvl2pPr marL="457200" algn="l" rtl="0" eaLnBrk="0" fontAlgn="base" hangingPunct="0">
      <a:spcBef>
        <a:spcPct val="0"/>
      </a:spcBef>
      <a:spcAft>
        <a:spcPct val="0"/>
      </a:spcAft>
      <a:defRPr sz="1600" kern="1200">
        <a:solidFill>
          <a:schemeClr val="tx1"/>
        </a:solidFill>
        <a:latin typeface="Arial" charset="0"/>
        <a:ea typeface="ＭＳ Ｐゴシック" charset="-128"/>
        <a:cs typeface="+mn-cs"/>
      </a:defRPr>
    </a:lvl2pPr>
    <a:lvl3pPr marL="914400" algn="l" rtl="0" eaLnBrk="0" fontAlgn="base" hangingPunct="0">
      <a:spcBef>
        <a:spcPct val="0"/>
      </a:spcBef>
      <a:spcAft>
        <a:spcPct val="0"/>
      </a:spcAft>
      <a:defRPr sz="1600" kern="1200">
        <a:solidFill>
          <a:schemeClr val="tx1"/>
        </a:solidFill>
        <a:latin typeface="Arial" charset="0"/>
        <a:ea typeface="ＭＳ Ｐゴシック" charset="-128"/>
        <a:cs typeface="+mn-cs"/>
      </a:defRPr>
    </a:lvl3pPr>
    <a:lvl4pPr marL="1371600" algn="l" rtl="0" eaLnBrk="0" fontAlgn="base" hangingPunct="0">
      <a:spcBef>
        <a:spcPct val="0"/>
      </a:spcBef>
      <a:spcAft>
        <a:spcPct val="0"/>
      </a:spcAft>
      <a:defRPr sz="1600" kern="1200">
        <a:solidFill>
          <a:schemeClr val="tx1"/>
        </a:solidFill>
        <a:latin typeface="Arial" charset="0"/>
        <a:ea typeface="ＭＳ Ｐゴシック" charset="-128"/>
        <a:cs typeface="+mn-cs"/>
      </a:defRPr>
    </a:lvl4pPr>
    <a:lvl5pPr marL="1828800" algn="l" rtl="0" eaLnBrk="0" fontAlgn="base" hangingPunct="0">
      <a:spcBef>
        <a:spcPct val="0"/>
      </a:spcBef>
      <a:spcAft>
        <a:spcPct val="0"/>
      </a:spcAft>
      <a:defRPr sz="1600" kern="1200">
        <a:solidFill>
          <a:schemeClr val="tx1"/>
        </a:solidFill>
        <a:latin typeface="Arial" charset="0"/>
        <a:ea typeface="ＭＳ Ｐゴシック" charset="-128"/>
        <a:cs typeface="+mn-cs"/>
      </a:defRPr>
    </a:lvl5pPr>
    <a:lvl6pPr marL="2286000" algn="l" defTabSz="914400" rtl="0" eaLnBrk="1" latinLnBrk="0" hangingPunct="1">
      <a:defRPr sz="1600" kern="1200">
        <a:solidFill>
          <a:schemeClr val="tx1"/>
        </a:solidFill>
        <a:latin typeface="Arial" charset="0"/>
        <a:ea typeface="ＭＳ Ｐゴシック" charset="-128"/>
        <a:cs typeface="+mn-cs"/>
      </a:defRPr>
    </a:lvl6pPr>
    <a:lvl7pPr marL="2743200" algn="l" defTabSz="914400" rtl="0" eaLnBrk="1" latinLnBrk="0" hangingPunct="1">
      <a:defRPr sz="1600" kern="1200">
        <a:solidFill>
          <a:schemeClr val="tx1"/>
        </a:solidFill>
        <a:latin typeface="Arial" charset="0"/>
        <a:ea typeface="ＭＳ Ｐゴシック" charset="-128"/>
        <a:cs typeface="+mn-cs"/>
      </a:defRPr>
    </a:lvl7pPr>
    <a:lvl8pPr marL="3200400" algn="l" defTabSz="914400" rtl="0" eaLnBrk="1" latinLnBrk="0" hangingPunct="1">
      <a:defRPr sz="1600" kern="1200">
        <a:solidFill>
          <a:schemeClr val="tx1"/>
        </a:solidFill>
        <a:latin typeface="Arial" charset="0"/>
        <a:ea typeface="ＭＳ Ｐゴシック" charset="-128"/>
        <a:cs typeface="+mn-cs"/>
      </a:defRPr>
    </a:lvl8pPr>
    <a:lvl9pPr marL="3657600" algn="l" defTabSz="914400" rtl="0" eaLnBrk="1" latinLnBrk="0" hangingPunct="1">
      <a:defRPr sz="1600" kern="1200">
        <a:solidFill>
          <a:schemeClr val="tx1"/>
        </a:solidFill>
        <a:latin typeface="Arial" charset="0"/>
        <a:ea typeface="ＭＳ Ｐゴシック" charset="-128"/>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1A5D"/>
    <a:srgbClr val="4D77ED"/>
    <a:srgbClr val="FD8949"/>
    <a:srgbClr val="031961"/>
    <a:srgbClr val="04467D"/>
    <a:srgbClr val="969696"/>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738" autoAdjust="0"/>
    <p:restoredTop sz="94737" autoAdjust="0"/>
  </p:normalViewPr>
  <p:slideViewPr>
    <p:cSldViewPr>
      <p:cViewPr>
        <p:scale>
          <a:sx n="100" d="100"/>
          <a:sy n="100" d="100"/>
        </p:scale>
        <p:origin x="-2244" y="-32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30" d="100"/>
        <a:sy n="130" d="100"/>
      </p:scale>
      <p:origin x="0" y="0"/>
    </p:cViewPr>
  </p:sorterViewPr>
  <p:notesViewPr>
    <p:cSldViewPr>
      <p:cViewPr varScale="1">
        <p:scale>
          <a:sx n="81" d="100"/>
          <a:sy n="81" d="100"/>
        </p:scale>
        <p:origin x="-3972" y="-102"/>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407627-72AA-4561-9060-F59A8D4E0156}"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FAECA539-0F9D-4298-94E9-D3F7FBE71676}">
      <dgm:prSet/>
      <dgm:spPr>
        <a:solidFill>
          <a:srgbClr val="761A5D"/>
        </a:solidFill>
      </dgm:spPr>
      <dgm:t>
        <a:bodyPr/>
        <a:lstStyle/>
        <a:p>
          <a:pPr rtl="0"/>
          <a:r>
            <a:rPr lang="de-DE" b="1" dirty="0" smtClean="0"/>
            <a:t>PARTEIENWERBUNG</a:t>
          </a:r>
          <a:endParaRPr lang="de-DE" dirty="0"/>
        </a:p>
      </dgm:t>
    </dgm:pt>
    <dgm:pt modelId="{57B87E22-88DD-41C3-A621-22D1CC9633E1}" type="parTrans" cxnId="{DFD4BCA2-D3B8-4462-8B54-78C27A51E8D6}">
      <dgm:prSet/>
      <dgm:spPr/>
      <dgm:t>
        <a:bodyPr/>
        <a:lstStyle/>
        <a:p>
          <a:endParaRPr lang="de-DE"/>
        </a:p>
      </dgm:t>
    </dgm:pt>
    <dgm:pt modelId="{73683AF1-24B0-4D93-9A05-3765AF140046}" type="sibTrans" cxnId="{DFD4BCA2-D3B8-4462-8B54-78C27A51E8D6}">
      <dgm:prSet/>
      <dgm:spPr/>
      <dgm:t>
        <a:bodyPr/>
        <a:lstStyle/>
        <a:p>
          <a:endParaRPr lang="de-DE"/>
        </a:p>
      </dgm:t>
    </dgm:pt>
    <dgm:pt modelId="{864B9791-7AD4-4613-AC5D-4F51EB30D761}" type="pres">
      <dgm:prSet presAssocID="{E6407627-72AA-4561-9060-F59A8D4E0156}" presName="linear" presStyleCnt="0">
        <dgm:presLayoutVars>
          <dgm:animLvl val="lvl"/>
          <dgm:resizeHandles val="exact"/>
        </dgm:presLayoutVars>
      </dgm:prSet>
      <dgm:spPr/>
      <dgm:t>
        <a:bodyPr/>
        <a:lstStyle/>
        <a:p>
          <a:endParaRPr lang="de-DE"/>
        </a:p>
      </dgm:t>
    </dgm:pt>
    <dgm:pt modelId="{835E839B-0BFD-4B11-98CD-0A68AB541E28}" type="pres">
      <dgm:prSet presAssocID="{FAECA539-0F9D-4298-94E9-D3F7FBE71676}" presName="parentText" presStyleLbl="node1" presStyleIdx="0" presStyleCnt="1" custAng="20915386" custLinFactNeighborX="-15817" custLinFactNeighborY="-4132">
        <dgm:presLayoutVars>
          <dgm:chMax val="0"/>
          <dgm:bulletEnabled val="1"/>
        </dgm:presLayoutVars>
      </dgm:prSet>
      <dgm:spPr/>
      <dgm:t>
        <a:bodyPr/>
        <a:lstStyle/>
        <a:p>
          <a:endParaRPr lang="de-DE"/>
        </a:p>
      </dgm:t>
    </dgm:pt>
  </dgm:ptLst>
  <dgm:cxnLst>
    <dgm:cxn modelId="{DFD4BCA2-D3B8-4462-8B54-78C27A51E8D6}" srcId="{E6407627-72AA-4561-9060-F59A8D4E0156}" destId="{FAECA539-0F9D-4298-94E9-D3F7FBE71676}" srcOrd="0" destOrd="0" parTransId="{57B87E22-88DD-41C3-A621-22D1CC9633E1}" sibTransId="{73683AF1-24B0-4D93-9A05-3765AF140046}"/>
    <dgm:cxn modelId="{366365C7-EF69-48A4-9BFD-3FD750607284}" type="presOf" srcId="{E6407627-72AA-4561-9060-F59A8D4E0156}" destId="{864B9791-7AD4-4613-AC5D-4F51EB30D761}" srcOrd="0" destOrd="0" presId="urn:microsoft.com/office/officeart/2005/8/layout/vList2"/>
    <dgm:cxn modelId="{8DBE63BA-4418-4E6D-937B-C0F242F17B4F}" type="presOf" srcId="{FAECA539-0F9D-4298-94E9-D3F7FBE71676}" destId="{835E839B-0BFD-4B11-98CD-0A68AB541E28}" srcOrd="0" destOrd="0" presId="urn:microsoft.com/office/officeart/2005/8/layout/vList2"/>
    <dgm:cxn modelId="{813FB831-565F-47E6-8414-6F159F7DA1B5}" type="presParOf" srcId="{864B9791-7AD4-4613-AC5D-4F51EB30D761}" destId="{835E839B-0BFD-4B11-98CD-0A68AB541E28}" srcOrd="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35E839B-0BFD-4B11-98CD-0A68AB541E28}">
      <dsp:nvSpPr>
        <dsp:cNvPr id="0" name=""/>
        <dsp:cNvSpPr/>
      </dsp:nvSpPr>
      <dsp:spPr>
        <a:xfrm rot="20915386">
          <a:off x="0" y="-23537"/>
          <a:ext cx="4295873" cy="839474"/>
        </a:xfrm>
        <a:prstGeom prst="roundRect">
          <a:avLst/>
        </a:prstGeom>
        <a:solidFill>
          <a:srgbClr val="761A5D"/>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de-DE" sz="3500" b="1" kern="1200" dirty="0" smtClean="0"/>
            <a:t>PARTEIENWERBUNG</a:t>
          </a:r>
          <a:endParaRPr lang="de-DE" sz="3500" kern="1200" dirty="0"/>
        </a:p>
      </dsp:txBody>
      <dsp:txXfrm>
        <a:off x="40980" y="17443"/>
        <a:ext cx="4213913" cy="75751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atin typeface="Times" charset="0"/>
              </a:defRPr>
            </a:lvl1pPr>
          </a:lstStyle>
          <a:p>
            <a:endParaRPr lang="de-DE" altLang="de-DE"/>
          </a:p>
        </p:txBody>
      </p:sp>
      <p:sp>
        <p:nvSpPr>
          <p:cNvPr id="25603" name="Rectangle 3"/>
          <p:cNvSpPr>
            <a:spLocks noGrp="1" noChangeArrowheads="1"/>
          </p:cNvSpPr>
          <p:nvPr>
            <p:ph type="dt" sz="quarter" idx="1"/>
          </p:nvPr>
        </p:nvSpPr>
        <p:spPr bwMode="auto">
          <a:xfrm>
            <a:off x="3850443"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atin typeface="Times" charset="0"/>
              </a:defRPr>
            </a:lvl1pPr>
          </a:lstStyle>
          <a:p>
            <a:fld id="{65A22D20-F74E-0243-8871-E6C383494D30}" type="datetime1">
              <a:rPr lang="de-DE" altLang="de-DE"/>
              <a:pPr/>
              <a:t>24.11.2021</a:t>
            </a:fld>
            <a:endParaRPr lang="de-DE" altLang="de-DE"/>
          </a:p>
        </p:txBody>
      </p:sp>
      <p:sp>
        <p:nvSpPr>
          <p:cNvPr id="25604" name="Rectangle 4"/>
          <p:cNvSpPr>
            <a:spLocks noGrp="1" noChangeArrowheads="1"/>
          </p:cNvSpPr>
          <p:nvPr>
            <p:ph type="ftr" sz="quarter" idx="2"/>
          </p:nvPr>
        </p:nvSpPr>
        <p:spPr bwMode="auto">
          <a:xfrm>
            <a:off x="0" y="9428583"/>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atin typeface="Times" charset="0"/>
              </a:defRPr>
            </a:lvl1pPr>
          </a:lstStyle>
          <a:p>
            <a:endParaRPr lang="de-DE" altLang="de-DE"/>
          </a:p>
        </p:txBody>
      </p:sp>
      <p:sp>
        <p:nvSpPr>
          <p:cNvPr id="25605" name="Rectangle 5"/>
          <p:cNvSpPr>
            <a:spLocks noGrp="1" noChangeArrowheads="1"/>
          </p:cNvSpPr>
          <p:nvPr>
            <p:ph type="sldNum" sz="quarter" idx="3"/>
          </p:nvPr>
        </p:nvSpPr>
        <p:spPr bwMode="auto">
          <a:xfrm>
            <a:off x="3850443" y="9428583"/>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atin typeface="Times" charset="0"/>
              </a:defRPr>
            </a:lvl1pPr>
          </a:lstStyle>
          <a:p>
            <a:fld id="{67937ADC-4817-E447-B5CF-D7AF707C174A}" type="slidenum">
              <a:rPr lang="de-DE" altLang="de-DE"/>
              <a:pPr/>
              <a:t>‹Nr.›</a:t>
            </a:fld>
            <a:endParaRPr lang="de-DE" altLang="de-DE"/>
          </a:p>
        </p:txBody>
      </p:sp>
    </p:spTree>
    <p:extLst>
      <p:ext uri="{BB962C8B-B14F-4D97-AF65-F5344CB8AC3E}">
        <p14:creationId xmlns:p14="http://schemas.microsoft.com/office/powerpoint/2010/main" val="7264329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atin typeface="Times" charset="0"/>
              </a:defRPr>
            </a:lvl1pPr>
          </a:lstStyle>
          <a:p>
            <a:endParaRPr lang="de-DE" altLang="de-DE"/>
          </a:p>
        </p:txBody>
      </p:sp>
      <p:sp>
        <p:nvSpPr>
          <p:cNvPr id="27651" name="Rectangle 3"/>
          <p:cNvSpPr>
            <a:spLocks noGrp="1" noChangeArrowheads="1"/>
          </p:cNvSpPr>
          <p:nvPr>
            <p:ph type="dt" idx="1"/>
          </p:nvPr>
        </p:nvSpPr>
        <p:spPr bwMode="auto">
          <a:xfrm>
            <a:off x="3850443"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atin typeface="Times" charset="0"/>
              </a:defRPr>
            </a:lvl1pPr>
          </a:lstStyle>
          <a:p>
            <a:fld id="{F7ED929E-6B19-774B-82B9-8A02850E5E74}" type="datetime1">
              <a:rPr lang="de-DE" altLang="de-DE"/>
              <a:pPr/>
              <a:t>24.11.2021</a:t>
            </a:fld>
            <a:endParaRPr lang="de-DE" altLang="de-DE"/>
          </a:p>
        </p:txBody>
      </p:sp>
      <p:sp>
        <p:nvSpPr>
          <p:cNvPr id="27652"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27653" name="Rectangle 5"/>
          <p:cNvSpPr>
            <a:spLocks noGrp="1" noChangeArrowheads="1"/>
          </p:cNvSpPr>
          <p:nvPr>
            <p:ph type="body" sz="quarter" idx="3"/>
          </p:nvPr>
        </p:nvSpPr>
        <p:spPr bwMode="auto">
          <a:xfrm>
            <a:off x="679768" y="4715153"/>
            <a:ext cx="5438140" cy="446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27654" name="Rectangle 6"/>
          <p:cNvSpPr>
            <a:spLocks noGrp="1" noChangeArrowheads="1"/>
          </p:cNvSpPr>
          <p:nvPr>
            <p:ph type="ftr" sz="quarter" idx="4"/>
          </p:nvPr>
        </p:nvSpPr>
        <p:spPr bwMode="auto">
          <a:xfrm>
            <a:off x="0" y="9428583"/>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atin typeface="Times" charset="0"/>
              </a:defRPr>
            </a:lvl1pPr>
          </a:lstStyle>
          <a:p>
            <a:endParaRPr lang="de-DE" altLang="de-DE"/>
          </a:p>
        </p:txBody>
      </p:sp>
      <p:sp>
        <p:nvSpPr>
          <p:cNvPr id="27655" name="Rectangle 7"/>
          <p:cNvSpPr>
            <a:spLocks noGrp="1" noChangeArrowheads="1"/>
          </p:cNvSpPr>
          <p:nvPr>
            <p:ph type="sldNum" sz="quarter" idx="5"/>
          </p:nvPr>
        </p:nvSpPr>
        <p:spPr bwMode="auto">
          <a:xfrm>
            <a:off x="3850443" y="9428583"/>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atin typeface="Times" charset="0"/>
              </a:defRPr>
            </a:lvl1pPr>
          </a:lstStyle>
          <a:p>
            <a:fld id="{CFF01512-5535-E747-9005-E7BC302A15E4}" type="slidenum">
              <a:rPr lang="de-DE" altLang="de-DE"/>
              <a:pPr/>
              <a:t>‹Nr.›</a:t>
            </a:fld>
            <a:endParaRPr lang="de-DE" altLang="de-DE"/>
          </a:p>
        </p:txBody>
      </p:sp>
    </p:spTree>
    <p:extLst>
      <p:ext uri="{BB962C8B-B14F-4D97-AF65-F5344CB8AC3E}">
        <p14:creationId xmlns:p14="http://schemas.microsoft.com/office/powerpoint/2010/main" val="1271386251"/>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Calibri" charset="0"/>
        <a:ea typeface="ＭＳ Ｐゴシック" charset="-128"/>
        <a:cs typeface="+mn-cs"/>
      </a:defRPr>
    </a:lvl1pPr>
    <a:lvl2pPr marL="457200" algn="l" defTabSz="457200" rtl="0" fontAlgn="base">
      <a:spcBef>
        <a:spcPct val="30000"/>
      </a:spcBef>
      <a:spcAft>
        <a:spcPct val="0"/>
      </a:spcAft>
      <a:defRPr sz="1200" kern="1200">
        <a:solidFill>
          <a:schemeClr val="tx1"/>
        </a:solidFill>
        <a:latin typeface="Calibri" charset="0"/>
        <a:ea typeface="ＭＳ Ｐゴシック" charset="-128"/>
        <a:cs typeface="+mn-cs"/>
      </a:defRPr>
    </a:lvl2pPr>
    <a:lvl3pPr marL="914400" algn="l" defTabSz="457200" rtl="0" fontAlgn="base">
      <a:spcBef>
        <a:spcPct val="30000"/>
      </a:spcBef>
      <a:spcAft>
        <a:spcPct val="0"/>
      </a:spcAft>
      <a:defRPr sz="1200" kern="1200">
        <a:solidFill>
          <a:schemeClr val="tx1"/>
        </a:solidFill>
        <a:latin typeface="Calibri" charset="0"/>
        <a:ea typeface="ＭＳ Ｐゴシック" charset="-128"/>
        <a:cs typeface="+mn-cs"/>
      </a:defRPr>
    </a:lvl3pPr>
    <a:lvl4pPr marL="1371600" algn="l" defTabSz="457200" rtl="0" fontAlgn="base">
      <a:spcBef>
        <a:spcPct val="30000"/>
      </a:spcBef>
      <a:spcAft>
        <a:spcPct val="0"/>
      </a:spcAft>
      <a:defRPr sz="1200" kern="1200">
        <a:solidFill>
          <a:schemeClr val="tx1"/>
        </a:solidFill>
        <a:latin typeface="Calibri" charset="0"/>
        <a:ea typeface="ＭＳ Ｐゴシック" charset="-128"/>
        <a:cs typeface="+mn-cs"/>
      </a:defRPr>
    </a:lvl4pPr>
    <a:lvl5pPr marL="1828800" algn="l" defTabSz="457200" rtl="0" fontAlgn="base">
      <a:spcBef>
        <a:spcPct val="30000"/>
      </a:spcBef>
      <a:spcAft>
        <a:spcPct val="0"/>
      </a:spcAft>
      <a:defRPr sz="1200" kern="1200">
        <a:solidFill>
          <a:schemeClr val="tx1"/>
        </a:solidFill>
        <a:latin typeface="Calibri"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FF01512-5535-E747-9005-E7BC302A15E4}" type="slidenum">
              <a:rPr lang="de-DE" altLang="de-DE" smtClean="0"/>
              <a:pPr/>
              <a:t>2</a:t>
            </a:fld>
            <a:endParaRPr lang="de-DE" altLang="de-DE" dirty="0"/>
          </a:p>
        </p:txBody>
      </p:sp>
    </p:spTree>
    <p:extLst>
      <p:ext uri="{BB962C8B-B14F-4D97-AF65-F5344CB8AC3E}">
        <p14:creationId xmlns:p14="http://schemas.microsoft.com/office/powerpoint/2010/main" val="16126746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FF01512-5535-E747-9005-E7BC302A15E4}" type="slidenum">
              <a:rPr lang="de-DE" altLang="de-DE" smtClean="0"/>
              <a:pPr/>
              <a:t>11</a:t>
            </a:fld>
            <a:endParaRPr lang="de-DE" altLang="de-DE"/>
          </a:p>
        </p:txBody>
      </p:sp>
    </p:spTree>
    <p:extLst>
      <p:ext uri="{BB962C8B-B14F-4D97-AF65-F5344CB8AC3E}">
        <p14:creationId xmlns:p14="http://schemas.microsoft.com/office/powerpoint/2010/main" val="16126746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FF01512-5535-E747-9005-E7BC302A15E4}" type="slidenum">
              <a:rPr lang="de-DE" altLang="de-DE" smtClean="0"/>
              <a:pPr/>
              <a:t>12</a:t>
            </a:fld>
            <a:endParaRPr lang="de-DE" altLang="de-DE"/>
          </a:p>
        </p:txBody>
      </p:sp>
    </p:spTree>
    <p:extLst>
      <p:ext uri="{BB962C8B-B14F-4D97-AF65-F5344CB8AC3E}">
        <p14:creationId xmlns:p14="http://schemas.microsoft.com/office/powerpoint/2010/main" val="16126746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FF01512-5535-E747-9005-E7BC302A15E4}" type="slidenum">
              <a:rPr lang="de-DE" altLang="de-DE" smtClean="0"/>
              <a:pPr/>
              <a:t>13</a:t>
            </a:fld>
            <a:endParaRPr lang="de-DE" altLang="de-DE"/>
          </a:p>
        </p:txBody>
      </p:sp>
    </p:spTree>
    <p:extLst>
      <p:ext uri="{BB962C8B-B14F-4D97-AF65-F5344CB8AC3E}">
        <p14:creationId xmlns:p14="http://schemas.microsoft.com/office/powerpoint/2010/main" val="16126746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FF01512-5535-E747-9005-E7BC302A15E4}" type="slidenum">
              <a:rPr lang="de-DE" altLang="de-DE" smtClean="0"/>
              <a:pPr/>
              <a:t>14</a:t>
            </a:fld>
            <a:endParaRPr lang="de-DE" altLang="de-DE"/>
          </a:p>
        </p:txBody>
      </p:sp>
    </p:spTree>
    <p:extLst>
      <p:ext uri="{BB962C8B-B14F-4D97-AF65-F5344CB8AC3E}">
        <p14:creationId xmlns:p14="http://schemas.microsoft.com/office/powerpoint/2010/main" val="16126746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FF01512-5535-E747-9005-E7BC302A15E4}" type="slidenum">
              <a:rPr lang="de-DE" altLang="de-DE" smtClean="0"/>
              <a:pPr/>
              <a:t>15</a:t>
            </a:fld>
            <a:endParaRPr lang="de-DE" altLang="de-DE"/>
          </a:p>
        </p:txBody>
      </p:sp>
    </p:spTree>
    <p:extLst>
      <p:ext uri="{BB962C8B-B14F-4D97-AF65-F5344CB8AC3E}">
        <p14:creationId xmlns:p14="http://schemas.microsoft.com/office/powerpoint/2010/main" val="16126746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FF01512-5535-E747-9005-E7BC302A15E4}" type="slidenum">
              <a:rPr lang="de-DE" altLang="de-DE" smtClean="0"/>
              <a:pPr/>
              <a:t>3</a:t>
            </a:fld>
            <a:endParaRPr lang="de-DE" altLang="de-DE"/>
          </a:p>
        </p:txBody>
      </p:sp>
    </p:spTree>
    <p:extLst>
      <p:ext uri="{BB962C8B-B14F-4D97-AF65-F5344CB8AC3E}">
        <p14:creationId xmlns:p14="http://schemas.microsoft.com/office/powerpoint/2010/main" val="1612674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FF01512-5535-E747-9005-E7BC302A15E4}" type="slidenum">
              <a:rPr lang="de-DE" altLang="de-DE" smtClean="0"/>
              <a:pPr/>
              <a:t>4</a:t>
            </a:fld>
            <a:endParaRPr lang="de-DE" altLang="de-DE"/>
          </a:p>
        </p:txBody>
      </p:sp>
    </p:spTree>
    <p:extLst>
      <p:ext uri="{BB962C8B-B14F-4D97-AF65-F5344CB8AC3E}">
        <p14:creationId xmlns:p14="http://schemas.microsoft.com/office/powerpoint/2010/main" val="16126746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FF01512-5535-E747-9005-E7BC302A15E4}" type="slidenum">
              <a:rPr lang="de-DE" altLang="de-DE" smtClean="0"/>
              <a:pPr/>
              <a:t>5</a:t>
            </a:fld>
            <a:endParaRPr lang="de-DE" altLang="de-DE"/>
          </a:p>
        </p:txBody>
      </p:sp>
    </p:spTree>
    <p:extLst>
      <p:ext uri="{BB962C8B-B14F-4D97-AF65-F5344CB8AC3E}">
        <p14:creationId xmlns:p14="http://schemas.microsoft.com/office/powerpoint/2010/main" val="1612674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FF01512-5535-E747-9005-E7BC302A15E4}" type="slidenum">
              <a:rPr lang="de-DE" altLang="de-DE" smtClean="0"/>
              <a:pPr/>
              <a:t>6</a:t>
            </a:fld>
            <a:endParaRPr lang="de-DE" altLang="de-DE"/>
          </a:p>
        </p:txBody>
      </p:sp>
    </p:spTree>
    <p:extLst>
      <p:ext uri="{BB962C8B-B14F-4D97-AF65-F5344CB8AC3E}">
        <p14:creationId xmlns:p14="http://schemas.microsoft.com/office/powerpoint/2010/main" val="16126746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FF01512-5535-E747-9005-E7BC302A15E4}" type="slidenum">
              <a:rPr lang="de-DE" altLang="de-DE" smtClean="0"/>
              <a:pPr/>
              <a:t>7</a:t>
            </a:fld>
            <a:endParaRPr lang="de-DE" altLang="de-DE"/>
          </a:p>
        </p:txBody>
      </p:sp>
    </p:spTree>
    <p:extLst>
      <p:ext uri="{BB962C8B-B14F-4D97-AF65-F5344CB8AC3E}">
        <p14:creationId xmlns:p14="http://schemas.microsoft.com/office/powerpoint/2010/main" val="1612674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FF01512-5535-E747-9005-E7BC302A15E4}" type="slidenum">
              <a:rPr lang="de-DE" altLang="de-DE" smtClean="0"/>
              <a:pPr/>
              <a:t>8</a:t>
            </a:fld>
            <a:endParaRPr lang="de-DE" altLang="de-DE"/>
          </a:p>
        </p:txBody>
      </p:sp>
    </p:spTree>
    <p:extLst>
      <p:ext uri="{BB962C8B-B14F-4D97-AF65-F5344CB8AC3E}">
        <p14:creationId xmlns:p14="http://schemas.microsoft.com/office/powerpoint/2010/main" val="16126746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FF01512-5535-E747-9005-E7BC302A15E4}" type="slidenum">
              <a:rPr lang="de-DE" altLang="de-DE" smtClean="0"/>
              <a:pPr/>
              <a:t>9</a:t>
            </a:fld>
            <a:endParaRPr lang="de-DE" altLang="de-DE" dirty="0"/>
          </a:p>
        </p:txBody>
      </p:sp>
    </p:spTree>
    <p:extLst>
      <p:ext uri="{BB962C8B-B14F-4D97-AF65-F5344CB8AC3E}">
        <p14:creationId xmlns:p14="http://schemas.microsoft.com/office/powerpoint/2010/main" val="16126746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FF01512-5535-E747-9005-E7BC302A15E4}" type="slidenum">
              <a:rPr lang="de-DE" altLang="de-DE" smtClean="0"/>
              <a:pPr/>
              <a:t>10</a:t>
            </a:fld>
            <a:endParaRPr lang="de-DE" altLang="de-DE"/>
          </a:p>
        </p:txBody>
      </p:sp>
    </p:spTree>
    <p:extLst>
      <p:ext uri="{BB962C8B-B14F-4D97-AF65-F5344CB8AC3E}">
        <p14:creationId xmlns:p14="http://schemas.microsoft.com/office/powerpoint/2010/main" val="16126746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hne VS-Einstufung">
    <p:spTree>
      <p:nvGrpSpPr>
        <p:cNvPr id="1" name=""/>
        <p:cNvGrpSpPr/>
        <p:nvPr/>
      </p:nvGrpSpPr>
      <p:grpSpPr>
        <a:xfrm>
          <a:off x="0" y="0"/>
          <a:ext cx="0" cy="0"/>
          <a:chOff x="0" y="0"/>
          <a:chExt cx="0" cy="0"/>
        </a:xfrm>
      </p:grpSpPr>
    </p:spTree>
    <p:extLst>
      <p:ext uri="{BB962C8B-B14F-4D97-AF65-F5344CB8AC3E}">
        <p14:creationId xmlns:p14="http://schemas.microsoft.com/office/powerpoint/2010/main" val="5944501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VS-NUR FÜR DEN DIENSTGEBRAUCH">
    <p:spTree>
      <p:nvGrpSpPr>
        <p:cNvPr id="1" name=""/>
        <p:cNvGrpSpPr/>
        <p:nvPr/>
      </p:nvGrpSpPr>
      <p:grpSpPr>
        <a:xfrm>
          <a:off x="0" y="0"/>
          <a:ext cx="0" cy="0"/>
          <a:chOff x="0" y="0"/>
          <a:chExt cx="0" cy="0"/>
        </a:xfrm>
      </p:grpSpPr>
      <p:sp>
        <p:nvSpPr>
          <p:cNvPr id="2" name="Text Box 4"/>
          <p:cNvSpPr txBox="1">
            <a:spLocks noChangeArrowheads="1"/>
          </p:cNvSpPr>
          <p:nvPr userDrawn="1"/>
        </p:nvSpPr>
        <p:spPr bwMode="auto">
          <a:xfrm>
            <a:off x="3021013" y="332656"/>
            <a:ext cx="3084512" cy="274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de-DE" altLang="de-DE" sz="1200" b="1" dirty="0">
                <a:solidFill>
                  <a:srgbClr val="0000FF"/>
                </a:solidFill>
              </a:rPr>
              <a:t>VS – NUR FÜR DEN DIENSTGEBRAUCH</a:t>
            </a:r>
          </a:p>
        </p:txBody>
      </p:sp>
    </p:spTree>
    <p:extLst>
      <p:ext uri="{BB962C8B-B14F-4D97-AF65-F5344CB8AC3E}">
        <p14:creationId xmlns:p14="http://schemas.microsoft.com/office/powerpoint/2010/main" val="388487191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Bild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6165304"/>
            <a:ext cx="2515115" cy="520204"/>
          </a:xfrm>
          <a:prstGeom prst="rect">
            <a:avLst/>
          </a:prstGeom>
        </p:spPr>
      </p:pic>
      <p:grpSp>
        <p:nvGrpSpPr>
          <p:cNvPr id="2" name="Gruppieren 1"/>
          <p:cNvGrpSpPr/>
          <p:nvPr/>
        </p:nvGrpSpPr>
        <p:grpSpPr>
          <a:xfrm>
            <a:off x="0" y="0"/>
            <a:ext cx="9144000" cy="332656"/>
            <a:chOff x="0" y="0"/>
            <a:chExt cx="9144000" cy="332656"/>
          </a:xfrm>
        </p:grpSpPr>
        <p:sp>
          <p:nvSpPr>
            <p:cNvPr id="4" name="Rechteck 3"/>
            <p:cNvSpPr/>
            <p:nvPr userDrawn="1"/>
          </p:nvSpPr>
          <p:spPr bwMode="auto">
            <a:xfrm>
              <a:off x="0" y="0"/>
              <a:ext cx="4572000" cy="332656"/>
            </a:xfrm>
            <a:prstGeom prst="rect">
              <a:avLst/>
            </a:prstGeom>
            <a:solidFill>
              <a:srgbClr val="761A5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pitchFamily="32" charset="0"/>
              </a:endParaRPr>
            </a:p>
          </p:txBody>
        </p:sp>
        <p:sp>
          <p:nvSpPr>
            <p:cNvPr id="5" name="Rechteck 4"/>
            <p:cNvSpPr/>
            <p:nvPr userDrawn="1"/>
          </p:nvSpPr>
          <p:spPr bwMode="auto">
            <a:xfrm>
              <a:off x="4572000" y="0"/>
              <a:ext cx="4572000" cy="332656"/>
            </a:xfrm>
            <a:prstGeom prst="rect">
              <a:avLst/>
            </a:prstGeom>
            <a:solidFill>
              <a:srgbClr val="03196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pitchFamily="32" charset="0"/>
              </a:endParaRPr>
            </a:p>
          </p:txBody>
        </p:sp>
      </p:grpSp>
      <p:sp>
        <p:nvSpPr>
          <p:cNvPr id="6" name="Textfeld 5"/>
          <p:cNvSpPr txBox="1"/>
          <p:nvPr/>
        </p:nvSpPr>
        <p:spPr>
          <a:xfrm>
            <a:off x="8015560" y="6439287"/>
            <a:ext cx="966931" cy="246221"/>
          </a:xfrm>
          <a:prstGeom prst="rect">
            <a:avLst/>
          </a:prstGeom>
          <a:noFill/>
        </p:spPr>
        <p:txBody>
          <a:bodyPr wrap="none" rtlCol="0">
            <a:spAutoFit/>
          </a:bodyPr>
          <a:lstStyle/>
          <a:p>
            <a:pPr algn="r"/>
            <a:r>
              <a:rPr lang="de-DE" sz="1000" dirty="0" smtClean="0"/>
              <a:t>Folie: </a:t>
            </a:r>
            <a:fld id="{7C5C7AF0-3BEA-4447-9A85-761756742246}" type="slidenum">
              <a:rPr lang="de-DE" sz="1000" smtClean="0"/>
              <a:pPr algn="r"/>
              <a:t>‹Nr.›</a:t>
            </a:fld>
            <a:r>
              <a:rPr lang="de-DE" sz="1000" dirty="0" smtClean="0"/>
              <a:t>/16</a:t>
            </a:r>
            <a:endParaRPr lang="de-DE" sz="1000" dirty="0"/>
          </a:p>
        </p:txBody>
      </p:sp>
      <p:sp>
        <p:nvSpPr>
          <p:cNvPr id="7" name="Textfeld 6"/>
          <p:cNvSpPr txBox="1"/>
          <p:nvPr/>
        </p:nvSpPr>
        <p:spPr>
          <a:xfrm>
            <a:off x="4110176" y="6439286"/>
            <a:ext cx="923651" cy="246221"/>
          </a:xfrm>
          <a:prstGeom prst="rect">
            <a:avLst/>
          </a:prstGeom>
          <a:noFill/>
        </p:spPr>
        <p:txBody>
          <a:bodyPr wrap="none" rtlCol="0">
            <a:spAutoFit/>
          </a:bodyPr>
          <a:lstStyle/>
          <a:p>
            <a:pPr algn="ctr"/>
            <a:r>
              <a:rPr lang="de-DE" sz="1000" dirty="0" smtClean="0"/>
              <a:t>Gerd Fischer</a:t>
            </a:r>
            <a:endParaRPr lang="de-DE" sz="1000" dirty="0"/>
          </a:p>
        </p:txBody>
      </p:sp>
      <p:sp>
        <p:nvSpPr>
          <p:cNvPr id="8" name="Textfeld 7"/>
          <p:cNvSpPr txBox="1"/>
          <p:nvPr/>
        </p:nvSpPr>
        <p:spPr>
          <a:xfrm>
            <a:off x="2884790" y="6165304"/>
            <a:ext cx="3355407" cy="246221"/>
          </a:xfrm>
          <a:prstGeom prst="rect">
            <a:avLst/>
          </a:prstGeom>
          <a:noFill/>
        </p:spPr>
        <p:txBody>
          <a:bodyPr wrap="none" rtlCol="0">
            <a:spAutoFit/>
          </a:bodyPr>
          <a:lstStyle/>
          <a:p>
            <a:pPr algn="ctr"/>
            <a:r>
              <a:rPr lang="de-DE" sz="1000" dirty="0" smtClean="0"/>
              <a:t>Auskünfte aus dem Melderegister zwecks Wahlwerbung</a:t>
            </a:r>
            <a:endParaRPr lang="de-DE" sz="1000" dirty="0"/>
          </a:p>
        </p:txBody>
      </p:sp>
      <p:cxnSp>
        <p:nvCxnSpPr>
          <p:cNvPr id="9" name="Gerade Verbindung 8"/>
          <p:cNvCxnSpPr/>
          <p:nvPr/>
        </p:nvCxnSpPr>
        <p:spPr bwMode="auto">
          <a:xfrm>
            <a:off x="0" y="6011763"/>
            <a:ext cx="91440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0" name="Textfeld 9"/>
          <p:cNvSpPr txBox="1"/>
          <p:nvPr/>
        </p:nvSpPr>
        <p:spPr>
          <a:xfrm>
            <a:off x="8163036" y="6165303"/>
            <a:ext cx="819455" cy="246221"/>
          </a:xfrm>
          <a:prstGeom prst="rect">
            <a:avLst/>
          </a:prstGeom>
          <a:noFill/>
        </p:spPr>
        <p:txBody>
          <a:bodyPr wrap="none" rtlCol="0">
            <a:spAutoFit/>
          </a:bodyPr>
          <a:lstStyle/>
          <a:p>
            <a:pPr algn="r"/>
            <a:r>
              <a:rPr lang="de-DE" sz="1000" dirty="0" smtClean="0"/>
              <a:t>16.12.2021</a:t>
            </a:r>
            <a:endParaRPr lang="de-DE" sz="1000" dirty="0"/>
          </a:p>
        </p:txBody>
      </p:sp>
    </p:spTree>
  </p:cSld>
  <p:clrMap bg1="lt1" tx1="dk1" bg2="lt2" tx2="dk2" accent1="accent1" accent2="accent2" accent3="accent3" accent4="accent4" accent5="accent5" accent6="accent6" hlink="hlink" folHlink="folHlink"/>
  <p:sldLayoutIdLst>
    <p:sldLayoutId id="2147483654" r:id="rId1"/>
    <p:sldLayoutId id="2147483678" r:id="rId2"/>
  </p:sldLayoutIdLst>
  <p:timing>
    <p:tnLst>
      <p:par>
        <p:cTn id="1" dur="indefinite" restart="never" nodeType="tmRoot"/>
      </p:par>
    </p:tnLst>
  </p:timing>
  <p:txStyles>
    <p:titleStyle>
      <a:lvl1pPr algn="ctr" rtl="0" eaLnBrk="1" fontAlgn="base" hangingPunct="1">
        <a:spcBef>
          <a:spcPct val="0"/>
        </a:spcBef>
        <a:spcAft>
          <a:spcPct val="0"/>
        </a:spcAft>
        <a:defRPr sz="4400">
          <a:solidFill>
            <a:schemeClr val="tx2"/>
          </a:solidFill>
          <a:latin typeface="+mj-lt"/>
          <a:ea typeface="ＭＳ Ｐゴシック" charset="-128"/>
          <a:cs typeface="+mj-cs"/>
        </a:defRPr>
      </a:lvl1pPr>
      <a:lvl2pPr algn="ctr" rtl="0" eaLnBrk="1" fontAlgn="base" hangingPunct="1">
        <a:spcBef>
          <a:spcPct val="0"/>
        </a:spcBef>
        <a:spcAft>
          <a:spcPct val="0"/>
        </a:spcAft>
        <a:defRPr sz="4400">
          <a:solidFill>
            <a:schemeClr val="tx2"/>
          </a:solidFill>
          <a:latin typeface="Times" pitchFamily="32" charset="0"/>
          <a:ea typeface="ＭＳ Ｐゴシック" charset="-128"/>
        </a:defRPr>
      </a:lvl2pPr>
      <a:lvl3pPr algn="ctr" rtl="0" eaLnBrk="1" fontAlgn="base" hangingPunct="1">
        <a:spcBef>
          <a:spcPct val="0"/>
        </a:spcBef>
        <a:spcAft>
          <a:spcPct val="0"/>
        </a:spcAft>
        <a:defRPr sz="4400">
          <a:solidFill>
            <a:schemeClr val="tx2"/>
          </a:solidFill>
          <a:latin typeface="Times" pitchFamily="32" charset="0"/>
          <a:ea typeface="ＭＳ Ｐゴシック" charset="-128"/>
        </a:defRPr>
      </a:lvl3pPr>
      <a:lvl4pPr algn="ctr" rtl="0" eaLnBrk="1" fontAlgn="base" hangingPunct="1">
        <a:spcBef>
          <a:spcPct val="0"/>
        </a:spcBef>
        <a:spcAft>
          <a:spcPct val="0"/>
        </a:spcAft>
        <a:defRPr sz="4400">
          <a:solidFill>
            <a:schemeClr val="tx2"/>
          </a:solidFill>
          <a:latin typeface="Times" pitchFamily="32" charset="0"/>
          <a:ea typeface="ＭＳ Ｐゴシック" charset="-128"/>
        </a:defRPr>
      </a:lvl4pPr>
      <a:lvl5pPr algn="ctr" rtl="0" eaLnBrk="1" fontAlgn="base" hangingPunct="1">
        <a:spcBef>
          <a:spcPct val="0"/>
        </a:spcBef>
        <a:spcAft>
          <a:spcPct val="0"/>
        </a:spcAft>
        <a:defRPr sz="4400">
          <a:solidFill>
            <a:schemeClr val="tx2"/>
          </a:solidFill>
          <a:latin typeface="Times" pitchFamily="32" charset="0"/>
          <a:ea typeface="ＭＳ Ｐゴシック" charset="-128"/>
        </a:defRPr>
      </a:lvl5pPr>
      <a:lvl6pPr marL="457200" algn="ctr" rtl="0" eaLnBrk="1" fontAlgn="base" hangingPunct="1">
        <a:spcBef>
          <a:spcPct val="0"/>
        </a:spcBef>
        <a:spcAft>
          <a:spcPct val="0"/>
        </a:spcAft>
        <a:defRPr sz="4400">
          <a:solidFill>
            <a:schemeClr val="tx2"/>
          </a:solidFill>
          <a:latin typeface="Times" pitchFamily="32" charset="0"/>
        </a:defRPr>
      </a:lvl6pPr>
      <a:lvl7pPr marL="914400" algn="ctr" rtl="0" eaLnBrk="1" fontAlgn="base" hangingPunct="1">
        <a:spcBef>
          <a:spcPct val="0"/>
        </a:spcBef>
        <a:spcAft>
          <a:spcPct val="0"/>
        </a:spcAft>
        <a:defRPr sz="4400">
          <a:solidFill>
            <a:schemeClr val="tx2"/>
          </a:solidFill>
          <a:latin typeface="Times" pitchFamily="32" charset="0"/>
        </a:defRPr>
      </a:lvl7pPr>
      <a:lvl8pPr marL="1371600" algn="ctr" rtl="0" eaLnBrk="1" fontAlgn="base" hangingPunct="1">
        <a:spcBef>
          <a:spcPct val="0"/>
        </a:spcBef>
        <a:spcAft>
          <a:spcPct val="0"/>
        </a:spcAft>
        <a:defRPr sz="4400">
          <a:solidFill>
            <a:schemeClr val="tx2"/>
          </a:solidFill>
          <a:latin typeface="Times" pitchFamily="32" charset="0"/>
        </a:defRPr>
      </a:lvl8pPr>
      <a:lvl9pPr marL="1828800" algn="ctr" rtl="0" eaLnBrk="1" fontAlgn="base" hangingPunct="1">
        <a:spcBef>
          <a:spcPct val="0"/>
        </a:spcBef>
        <a:spcAft>
          <a:spcPct val="0"/>
        </a:spcAft>
        <a:defRPr sz="4400">
          <a:solidFill>
            <a:schemeClr val="tx2"/>
          </a:solidFill>
          <a:latin typeface="Times" pitchFamily="32"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ＭＳ Ｐゴシック" charset="-128"/>
          <a:cs typeface="+mn-cs"/>
        </a:defRPr>
      </a:lvl1pPr>
      <a:lvl2pPr marL="742950" indent="-285750" algn="l" rtl="0" eaLnBrk="1" fontAlgn="base" hangingPunct="1">
        <a:spcBef>
          <a:spcPct val="20000"/>
        </a:spcBef>
        <a:spcAft>
          <a:spcPct val="0"/>
        </a:spcAft>
        <a:buChar char="–"/>
        <a:defRPr sz="2800">
          <a:solidFill>
            <a:schemeClr val="tx1"/>
          </a:solidFill>
          <a:latin typeface="+mn-lt"/>
          <a:ea typeface="ＭＳ Ｐゴシック" pitchFamily="32" charset="-128"/>
        </a:defRPr>
      </a:lvl2pPr>
      <a:lvl3pPr marL="1143000" indent="-228600" algn="l" rtl="0" eaLnBrk="1" fontAlgn="base" hangingPunct="1">
        <a:spcBef>
          <a:spcPct val="20000"/>
        </a:spcBef>
        <a:spcAft>
          <a:spcPct val="0"/>
        </a:spcAft>
        <a:buChar char="•"/>
        <a:defRPr sz="2400">
          <a:solidFill>
            <a:schemeClr val="tx1"/>
          </a:solidFill>
          <a:latin typeface="+mn-lt"/>
          <a:ea typeface="ＭＳ Ｐゴシック" pitchFamily="32" charset="-128"/>
        </a:defRPr>
      </a:lvl3pPr>
      <a:lvl4pPr marL="1600200" indent="-228600" algn="l" rtl="0" eaLnBrk="1" fontAlgn="base" hangingPunct="1">
        <a:spcBef>
          <a:spcPct val="20000"/>
        </a:spcBef>
        <a:spcAft>
          <a:spcPct val="0"/>
        </a:spcAft>
        <a:buChar char="–"/>
        <a:defRPr sz="2000">
          <a:solidFill>
            <a:schemeClr val="tx1"/>
          </a:solidFill>
          <a:latin typeface="+mn-lt"/>
          <a:ea typeface="ＭＳ Ｐゴシック" pitchFamily="32" charset="-128"/>
        </a:defRPr>
      </a:lvl4pPr>
      <a:lvl5pPr marL="2057400" indent="-228600" algn="l" rtl="0" eaLnBrk="1" fontAlgn="base" hangingPunct="1">
        <a:spcBef>
          <a:spcPct val="20000"/>
        </a:spcBef>
        <a:spcAft>
          <a:spcPct val="0"/>
        </a:spcAft>
        <a:buChar char="»"/>
        <a:defRPr sz="2000">
          <a:solidFill>
            <a:schemeClr val="tx1"/>
          </a:solidFill>
          <a:latin typeface="+mn-lt"/>
          <a:ea typeface="ＭＳ Ｐゴシック" pitchFamily="32" charset="-128"/>
        </a:defRPr>
      </a:lvl5pPr>
      <a:lvl6pPr marL="2514600" indent="-228600" algn="l" rtl="0" eaLnBrk="1" fontAlgn="base" hangingPunct="1">
        <a:spcBef>
          <a:spcPct val="20000"/>
        </a:spcBef>
        <a:spcAft>
          <a:spcPct val="0"/>
        </a:spcAft>
        <a:buChar char="»"/>
        <a:defRPr sz="2000">
          <a:solidFill>
            <a:schemeClr val="tx1"/>
          </a:solidFill>
          <a:latin typeface="+mn-lt"/>
          <a:ea typeface="ＭＳ Ｐゴシック" pitchFamily="32" charset="-128"/>
        </a:defRPr>
      </a:lvl6pPr>
      <a:lvl7pPr marL="2971800" indent="-228600" algn="l" rtl="0" eaLnBrk="1" fontAlgn="base" hangingPunct="1">
        <a:spcBef>
          <a:spcPct val="20000"/>
        </a:spcBef>
        <a:spcAft>
          <a:spcPct val="0"/>
        </a:spcAft>
        <a:buChar char="»"/>
        <a:defRPr sz="2000">
          <a:solidFill>
            <a:schemeClr val="tx1"/>
          </a:solidFill>
          <a:latin typeface="+mn-lt"/>
          <a:ea typeface="ＭＳ Ｐゴシック" pitchFamily="32" charset="-128"/>
        </a:defRPr>
      </a:lvl7pPr>
      <a:lvl8pPr marL="3429000" indent="-228600" algn="l" rtl="0" eaLnBrk="1" fontAlgn="base" hangingPunct="1">
        <a:spcBef>
          <a:spcPct val="20000"/>
        </a:spcBef>
        <a:spcAft>
          <a:spcPct val="0"/>
        </a:spcAft>
        <a:buChar char="»"/>
        <a:defRPr sz="2000">
          <a:solidFill>
            <a:schemeClr val="tx1"/>
          </a:solidFill>
          <a:latin typeface="+mn-lt"/>
          <a:ea typeface="ＭＳ Ｐゴシック" pitchFamily="32" charset="-128"/>
        </a:defRPr>
      </a:lvl8pPr>
      <a:lvl9pPr marL="3886200" indent="-228600" algn="l" rtl="0" eaLnBrk="1" fontAlgn="base" hangingPunct="1">
        <a:spcBef>
          <a:spcPct val="20000"/>
        </a:spcBef>
        <a:spcAft>
          <a:spcPct val="0"/>
        </a:spcAft>
        <a:buChar char="»"/>
        <a:defRPr sz="2000">
          <a:solidFill>
            <a:schemeClr val="tx1"/>
          </a:solidFill>
          <a:latin typeface="+mn-lt"/>
          <a:ea typeface="ＭＳ Ｐゴシック" pitchFamily="32" charset="-128"/>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3.jpg"/><Relationship Id="rId7" Type="http://schemas.openxmlformats.org/officeDocument/2006/relationships/diagramColors" Target="../diagrams/colors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bwMode="auto">
          <a:xfrm>
            <a:off x="0" y="5949280"/>
            <a:ext cx="9144000" cy="90872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dirty="0">
              <a:ln>
                <a:noFill/>
              </a:ln>
              <a:solidFill>
                <a:schemeClr val="tx1"/>
              </a:solidFill>
              <a:effectLst/>
              <a:latin typeface="Times" pitchFamily="32" charset="0"/>
            </a:endParaRPr>
          </a:p>
        </p:txBody>
      </p:sp>
      <p:pic>
        <p:nvPicPr>
          <p:cNvPr id="5" name="Deckblattlogo"/>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 y="2535936"/>
            <a:ext cx="8641080" cy="178612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1547664" y="692696"/>
            <a:ext cx="2719014" cy="400110"/>
          </a:xfrm>
          <a:prstGeom prst="rect">
            <a:avLst/>
          </a:prstGeom>
          <a:noFill/>
        </p:spPr>
        <p:txBody>
          <a:bodyPr wrap="none" rtlCol="0">
            <a:spAutoFit/>
          </a:bodyPr>
          <a:lstStyle>
            <a:defPPr>
              <a:defRPr lang="de-DE"/>
            </a:defPPr>
            <a:lvl1pPr>
              <a:defRPr sz="2000" b="1">
                <a:solidFill>
                  <a:srgbClr val="031961"/>
                </a:solidFill>
              </a:defRPr>
            </a:lvl1pPr>
          </a:lstStyle>
          <a:p>
            <a:r>
              <a:rPr lang="de-DE" dirty="0" smtClean="0"/>
              <a:t>Aktuelle Problematik</a:t>
            </a:r>
            <a:endParaRPr lang="de-DE" dirty="0"/>
          </a:p>
        </p:txBody>
      </p:sp>
      <p:sp>
        <p:nvSpPr>
          <p:cNvPr id="6" name="Textfeld 5"/>
          <p:cNvSpPr txBox="1"/>
          <p:nvPr/>
        </p:nvSpPr>
        <p:spPr>
          <a:xfrm>
            <a:off x="1547664" y="1556792"/>
            <a:ext cx="6696744" cy="3170099"/>
          </a:xfrm>
          <a:prstGeom prst="rect">
            <a:avLst/>
          </a:prstGeom>
          <a:noFill/>
        </p:spPr>
        <p:txBody>
          <a:bodyPr wrap="square" rtlCol="0">
            <a:spAutoFit/>
          </a:bodyPr>
          <a:lstStyle/>
          <a:p>
            <a:pPr>
              <a:lnSpc>
                <a:spcPts val="1500"/>
              </a:lnSpc>
            </a:pPr>
            <a:r>
              <a:rPr lang="de-DE" dirty="0"/>
              <a:t>	</a:t>
            </a:r>
          </a:p>
          <a:p>
            <a:pPr>
              <a:lnSpc>
                <a:spcPts val="1500"/>
              </a:lnSpc>
            </a:pPr>
            <a:r>
              <a:rPr lang="de-DE" b="1" dirty="0" smtClean="0"/>
              <a:t>Fehlerhaft durchgeführte Abfragen im Meldesystem</a:t>
            </a:r>
          </a:p>
          <a:p>
            <a:pPr>
              <a:lnSpc>
                <a:spcPts val="1500"/>
              </a:lnSpc>
            </a:pPr>
            <a:endParaRPr lang="de-DE" dirty="0"/>
          </a:p>
          <a:p>
            <a:pPr>
              <a:lnSpc>
                <a:spcPts val="1500"/>
              </a:lnSpc>
            </a:pPr>
            <a:r>
              <a:rPr lang="de-DE" dirty="0" smtClean="0"/>
              <a:t>Verschiedene Parteien haben Meldedaten zur gezielten Ansprache von Erstwählern auf Grundlage von § 50 BMG angefordert.</a:t>
            </a:r>
          </a:p>
          <a:p>
            <a:pPr>
              <a:lnSpc>
                <a:spcPts val="1500"/>
              </a:lnSpc>
            </a:pPr>
            <a:endParaRPr lang="de-DE" dirty="0"/>
          </a:p>
          <a:p>
            <a:pPr>
              <a:lnSpc>
                <a:spcPts val="1500"/>
              </a:lnSpc>
            </a:pPr>
            <a:r>
              <a:rPr lang="de-DE" dirty="0" smtClean="0"/>
              <a:t>Es wurden allerdings nicht nur Daten von wahlberechtigten Erstwählern übermittelt, sondern Daten von allen Minderjährigen.</a:t>
            </a:r>
          </a:p>
          <a:p>
            <a:pPr>
              <a:lnSpc>
                <a:spcPts val="1500"/>
              </a:lnSpc>
            </a:pPr>
            <a:endParaRPr lang="de-DE" b="1" dirty="0"/>
          </a:p>
          <a:p>
            <a:pPr>
              <a:lnSpc>
                <a:spcPts val="1500"/>
              </a:lnSpc>
            </a:pPr>
            <a:r>
              <a:rPr lang="de-DE" dirty="0" smtClean="0"/>
              <a:t>Bei der Setzung der Abfrageparameter ist versehentlich keine Einschränkung hinsichtlich des Geburtsdatums erfolgt, sodass selbst Kleinkinder Wahlwerbung erhalten haben.</a:t>
            </a:r>
          </a:p>
          <a:p>
            <a:pPr>
              <a:lnSpc>
                <a:spcPts val="1500"/>
              </a:lnSpc>
            </a:pPr>
            <a:endParaRPr lang="de-DE" dirty="0"/>
          </a:p>
          <a:p>
            <a:pPr>
              <a:lnSpc>
                <a:spcPts val="1500"/>
              </a:lnSpc>
            </a:pPr>
            <a:r>
              <a:rPr lang="de-DE" dirty="0" smtClean="0"/>
              <a:t>Die Parteien hatten von dem Fehler keine Kenntnis, da Geburtsdaten und das Alter der Personen  – wie bereits erläutert – nicht weiter gegeben wurden.</a:t>
            </a:r>
            <a:endParaRPr lang="de-DE" dirty="0"/>
          </a:p>
        </p:txBody>
      </p:sp>
    </p:spTree>
    <p:extLst>
      <p:ext uri="{BB962C8B-B14F-4D97-AF65-F5344CB8AC3E}">
        <p14:creationId xmlns:p14="http://schemas.microsoft.com/office/powerpoint/2010/main" val="4276425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6870" y="681743"/>
            <a:ext cx="7105575" cy="5084927"/>
          </a:xfrm>
          <a:prstGeom prst="rect">
            <a:avLst/>
          </a:prstGeom>
        </p:spPr>
      </p:pic>
      <p:sp>
        <p:nvSpPr>
          <p:cNvPr id="3" name="Textfeld 2"/>
          <p:cNvSpPr txBox="1"/>
          <p:nvPr/>
        </p:nvSpPr>
        <p:spPr>
          <a:xfrm>
            <a:off x="899592" y="671077"/>
            <a:ext cx="954107" cy="400110"/>
          </a:xfrm>
          <a:prstGeom prst="rect">
            <a:avLst/>
          </a:prstGeom>
          <a:noFill/>
        </p:spPr>
        <p:txBody>
          <a:bodyPr wrap="none" rtlCol="0">
            <a:spAutoFit/>
          </a:bodyPr>
          <a:lstStyle>
            <a:defPPr>
              <a:defRPr lang="de-DE"/>
            </a:defPPr>
            <a:lvl1pPr>
              <a:defRPr sz="2000" b="1">
                <a:solidFill>
                  <a:srgbClr val="031961"/>
                </a:solidFill>
              </a:defRPr>
            </a:lvl1pPr>
          </a:lstStyle>
          <a:p>
            <a:r>
              <a:rPr lang="de-DE" dirty="0" smtClean="0">
                <a:solidFill>
                  <a:schemeClr val="bg1"/>
                </a:solidFill>
              </a:rPr>
              <a:t>Folge:</a:t>
            </a:r>
            <a:endParaRPr lang="de-DE" dirty="0">
              <a:solidFill>
                <a:schemeClr val="bg1"/>
              </a:solidFill>
            </a:endParaRPr>
          </a:p>
        </p:txBody>
      </p:sp>
      <p:sp>
        <p:nvSpPr>
          <p:cNvPr id="6" name="Textfeld 5"/>
          <p:cNvSpPr txBox="1"/>
          <p:nvPr/>
        </p:nvSpPr>
        <p:spPr>
          <a:xfrm>
            <a:off x="683568" y="871132"/>
            <a:ext cx="7776864" cy="977191"/>
          </a:xfrm>
          <a:prstGeom prst="rect">
            <a:avLst/>
          </a:prstGeom>
          <a:noFill/>
        </p:spPr>
        <p:txBody>
          <a:bodyPr wrap="square" rtlCol="0">
            <a:spAutoFit/>
          </a:bodyPr>
          <a:lstStyle/>
          <a:p>
            <a:pPr>
              <a:lnSpc>
                <a:spcPts val="1500"/>
              </a:lnSpc>
            </a:pPr>
            <a:r>
              <a:rPr lang="de-DE" dirty="0"/>
              <a:t>	</a:t>
            </a:r>
          </a:p>
          <a:p>
            <a:pPr algn="ctr">
              <a:lnSpc>
                <a:spcPct val="150000"/>
              </a:lnSpc>
            </a:pPr>
            <a:r>
              <a:rPr lang="de-DE" sz="3000" b="1" dirty="0" smtClean="0">
                <a:solidFill>
                  <a:schemeClr val="bg1"/>
                </a:solidFill>
              </a:rPr>
              <a:t>Zahlreiche Beschwerden beim LfDI!</a:t>
            </a:r>
          </a:p>
        </p:txBody>
      </p:sp>
    </p:spTree>
    <p:extLst>
      <p:ext uri="{BB962C8B-B14F-4D97-AF65-F5344CB8AC3E}">
        <p14:creationId xmlns:p14="http://schemas.microsoft.com/office/powerpoint/2010/main" val="33283711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692695"/>
            <a:ext cx="7761281" cy="5257055"/>
          </a:xfrm>
          <a:prstGeom prst="rect">
            <a:avLst/>
          </a:prstGeom>
        </p:spPr>
      </p:pic>
      <p:sp>
        <p:nvSpPr>
          <p:cNvPr id="6" name="Textfeld 5"/>
          <p:cNvSpPr txBox="1"/>
          <p:nvPr/>
        </p:nvSpPr>
        <p:spPr>
          <a:xfrm>
            <a:off x="1902024" y="1340768"/>
            <a:ext cx="5256584" cy="411779"/>
          </a:xfrm>
          <a:prstGeom prst="rect">
            <a:avLst/>
          </a:prstGeom>
          <a:noFill/>
        </p:spPr>
        <p:txBody>
          <a:bodyPr wrap="square" rtlCol="0">
            <a:spAutoFit/>
          </a:bodyPr>
          <a:lstStyle/>
          <a:p>
            <a:pPr>
              <a:lnSpc>
                <a:spcPts val="1500"/>
              </a:lnSpc>
            </a:pPr>
            <a:r>
              <a:rPr lang="de-DE" sz="6000" dirty="0" smtClean="0">
                <a:solidFill>
                  <a:schemeClr val="bg1"/>
                </a:solidFill>
              </a:rPr>
              <a:t>Mediales Echo</a:t>
            </a:r>
          </a:p>
        </p:txBody>
      </p:sp>
      <p:sp>
        <p:nvSpPr>
          <p:cNvPr id="3" name="Textfeld 2"/>
          <p:cNvSpPr txBox="1"/>
          <p:nvPr/>
        </p:nvSpPr>
        <p:spPr>
          <a:xfrm>
            <a:off x="3923928" y="1754801"/>
            <a:ext cx="4088854" cy="1323439"/>
          </a:xfrm>
          <a:prstGeom prst="rect">
            <a:avLst/>
          </a:prstGeom>
          <a:noFill/>
        </p:spPr>
        <p:txBody>
          <a:bodyPr wrap="square" rtlCol="0">
            <a:spAutoFit/>
          </a:bodyPr>
          <a:lstStyle/>
          <a:p>
            <a:pPr algn="r"/>
            <a:r>
              <a:rPr lang="de-DE" sz="2000" dirty="0" smtClean="0">
                <a:solidFill>
                  <a:schemeClr val="bg1"/>
                </a:solidFill>
              </a:rPr>
              <a:t>Vorkommnisse in weiten Teilen des Landes Rheinland-Pfalz (sowie in anderen Bundesländern) mit medialem Echo.</a:t>
            </a:r>
            <a:endParaRPr lang="de-DE" sz="2000" dirty="0">
              <a:solidFill>
                <a:schemeClr val="bg1"/>
              </a:solidFill>
            </a:endParaRPr>
          </a:p>
        </p:txBody>
      </p:sp>
      <p:sp>
        <p:nvSpPr>
          <p:cNvPr id="5" name="Textfeld 4"/>
          <p:cNvSpPr txBox="1"/>
          <p:nvPr/>
        </p:nvSpPr>
        <p:spPr>
          <a:xfrm>
            <a:off x="683568" y="764704"/>
            <a:ext cx="954107" cy="400110"/>
          </a:xfrm>
          <a:prstGeom prst="rect">
            <a:avLst/>
          </a:prstGeom>
          <a:noFill/>
        </p:spPr>
        <p:txBody>
          <a:bodyPr wrap="none" rtlCol="0">
            <a:spAutoFit/>
          </a:bodyPr>
          <a:lstStyle>
            <a:defPPr>
              <a:defRPr lang="de-DE"/>
            </a:defPPr>
            <a:lvl1pPr>
              <a:defRPr sz="2000" b="1">
                <a:solidFill>
                  <a:srgbClr val="031961"/>
                </a:solidFill>
              </a:defRPr>
            </a:lvl1pPr>
          </a:lstStyle>
          <a:p>
            <a:r>
              <a:rPr lang="de-DE" dirty="0" smtClean="0">
                <a:solidFill>
                  <a:schemeClr val="bg1"/>
                </a:solidFill>
              </a:rPr>
              <a:t>Folge:</a:t>
            </a:r>
            <a:endParaRPr lang="de-DE" dirty="0">
              <a:solidFill>
                <a:schemeClr val="bg1"/>
              </a:solidFill>
            </a:endParaRPr>
          </a:p>
        </p:txBody>
      </p:sp>
    </p:spTree>
    <p:extLst>
      <p:ext uri="{BB962C8B-B14F-4D97-AF65-F5344CB8AC3E}">
        <p14:creationId xmlns:p14="http://schemas.microsoft.com/office/powerpoint/2010/main" val="23925122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1475656" y="692696"/>
            <a:ext cx="6391493" cy="707886"/>
          </a:xfrm>
          <a:prstGeom prst="rect">
            <a:avLst/>
          </a:prstGeom>
          <a:noFill/>
        </p:spPr>
        <p:txBody>
          <a:bodyPr wrap="none" rtlCol="0">
            <a:spAutoFit/>
          </a:bodyPr>
          <a:lstStyle/>
          <a:p>
            <a:r>
              <a:rPr lang="de-DE" sz="2000" b="1" dirty="0" smtClean="0">
                <a:solidFill>
                  <a:srgbClr val="761A5D"/>
                </a:solidFill>
              </a:rPr>
              <a:t>Sensibilisierung der Kolleginnen / Kollegen vor Ort</a:t>
            </a:r>
          </a:p>
          <a:p>
            <a:r>
              <a:rPr lang="de-DE" sz="2000" b="1" dirty="0" smtClean="0">
                <a:solidFill>
                  <a:srgbClr val="761A5D"/>
                </a:solidFill>
              </a:rPr>
              <a:t>für die regelmäßig wiederkehrende Problematik!</a:t>
            </a:r>
            <a:endParaRPr lang="de-DE" sz="2000" dirty="0"/>
          </a:p>
        </p:txBody>
      </p:sp>
      <p:sp>
        <p:nvSpPr>
          <p:cNvPr id="7" name="Textfeld 6"/>
          <p:cNvSpPr txBox="1"/>
          <p:nvPr/>
        </p:nvSpPr>
        <p:spPr>
          <a:xfrm>
            <a:off x="1403648" y="1988840"/>
            <a:ext cx="6192688" cy="2062103"/>
          </a:xfrm>
          <a:prstGeom prst="rect">
            <a:avLst/>
          </a:prstGeom>
          <a:noFill/>
        </p:spPr>
        <p:txBody>
          <a:bodyPr wrap="square" rtlCol="0">
            <a:spAutoFit/>
          </a:bodyPr>
          <a:lstStyle/>
          <a:p>
            <a:pPr algn="ctr"/>
            <a:r>
              <a:rPr lang="de-DE" sz="3200" dirty="0" smtClean="0"/>
              <a:t>Falls doch ein ähnlicher Fall bei Ihnen passiert:</a:t>
            </a:r>
          </a:p>
          <a:p>
            <a:pPr algn="ctr"/>
            <a:r>
              <a:rPr lang="de-DE" sz="3200" dirty="0" smtClean="0"/>
              <a:t>Meldung nach Art. 33 DS-GVO nicht vergessen.</a:t>
            </a:r>
            <a:endParaRPr lang="de-DE" sz="3200" dirty="0"/>
          </a:p>
        </p:txBody>
      </p:sp>
      <p:sp>
        <p:nvSpPr>
          <p:cNvPr id="8" name="Textfeld 7"/>
          <p:cNvSpPr txBox="1"/>
          <p:nvPr/>
        </p:nvSpPr>
        <p:spPr>
          <a:xfrm>
            <a:off x="532624" y="4529594"/>
            <a:ext cx="7934736" cy="276999"/>
          </a:xfrm>
          <a:prstGeom prst="rect">
            <a:avLst/>
          </a:prstGeom>
          <a:noFill/>
        </p:spPr>
        <p:txBody>
          <a:bodyPr wrap="none" rtlCol="0">
            <a:spAutoFit/>
          </a:bodyPr>
          <a:lstStyle/>
          <a:p>
            <a:r>
              <a:rPr lang="de-DE" sz="1200" dirty="0"/>
              <a:t>https://www.datenschutz.rlp.de/de/themenfelder-themen/online-services/meldeformular-datenpanne-art-33-ds-gvo/</a:t>
            </a:r>
          </a:p>
        </p:txBody>
      </p:sp>
    </p:spTree>
    <p:extLst>
      <p:ext uri="{BB962C8B-B14F-4D97-AF65-F5344CB8AC3E}">
        <p14:creationId xmlns:p14="http://schemas.microsoft.com/office/powerpoint/2010/main" val="175360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1475656" y="1147981"/>
            <a:ext cx="1737976" cy="400110"/>
          </a:xfrm>
          <a:prstGeom prst="rect">
            <a:avLst/>
          </a:prstGeom>
          <a:noFill/>
        </p:spPr>
        <p:txBody>
          <a:bodyPr wrap="none" rtlCol="0">
            <a:spAutoFit/>
          </a:bodyPr>
          <a:lstStyle/>
          <a:p>
            <a:r>
              <a:rPr lang="de-DE" sz="2000" b="1" dirty="0" smtClean="0">
                <a:solidFill>
                  <a:srgbClr val="761A5D"/>
                </a:solidFill>
              </a:rPr>
              <a:t>Ihre Fragen?</a:t>
            </a:r>
            <a:endParaRPr lang="de-DE" sz="2000" dirty="0"/>
          </a:p>
        </p:txBody>
      </p:sp>
      <p:pic>
        <p:nvPicPr>
          <p:cNvPr id="8" name="Grafik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9912" y="672284"/>
            <a:ext cx="3456384" cy="4851065"/>
          </a:xfrm>
          <a:prstGeom prst="rect">
            <a:avLst/>
          </a:prstGeom>
        </p:spPr>
      </p:pic>
    </p:spTree>
    <p:extLst>
      <p:ext uri="{BB962C8B-B14F-4D97-AF65-F5344CB8AC3E}">
        <p14:creationId xmlns:p14="http://schemas.microsoft.com/office/powerpoint/2010/main" val="21474020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1763688" y="2060848"/>
            <a:ext cx="5415457" cy="1323439"/>
          </a:xfrm>
          <a:prstGeom prst="rect">
            <a:avLst/>
          </a:prstGeom>
          <a:noFill/>
        </p:spPr>
        <p:txBody>
          <a:bodyPr wrap="none" rtlCol="0">
            <a:spAutoFit/>
          </a:bodyPr>
          <a:lstStyle/>
          <a:p>
            <a:pPr algn="ctr"/>
            <a:r>
              <a:rPr lang="de-DE" sz="4000" b="1" dirty="0" smtClean="0">
                <a:solidFill>
                  <a:srgbClr val="761A5D"/>
                </a:solidFill>
              </a:rPr>
              <a:t>Vielen Dank für</a:t>
            </a:r>
          </a:p>
          <a:p>
            <a:pPr algn="ctr"/>
            <a:r>
              <a:rPr lang="de-DE" sz="4000" b="1" dirty="0" smtClean="0">
                <a:solidFill>
                  <a:srgbClr val="761A5D"/>
                </a:solidFill>
              </a:rPr>
              <a:t>Ihre Aufmerksamkeit!</a:t>
            </a:r>
            <a:endParaRPr lang="de-DE" sz="4000" dirty="0"/>
          </a:p>
        </p:txBody>
      </p:sp>
    </p:spTree>
    <p:extLst>
      <p:ext uri="{BB962C8B-B14F-4D97-AF65-F5344CB8AC3E}">
        <p14:creationId xmlns:p14="http://schemas.microsoft.com/office/powerpoint/2010/main" val="31133214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4572000" y="1268760"/>
            <a:ext cx="4132863" cy="4062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1077913" indent="-1077913">
              <a:defRPr sz="2400">
                <a:solidFill>
                  <a:schemeClr val="tx1"/>
                </a:solidFill>
                <a:latin typeface="Times" pitchFamily="18" charset="0"/>
                <a:ea typeface="ＭＳ Ｐゴシック" pitchFamily="34" charset="-128"/>
              </a:defRPr>
            </a:lvl1pPr>
            <a:lvl2pPr marL="1257300">
              <a:defRPr sz="2400">
                <a:solidFill>
                  <a:schemeClr val="tx1"/>
                </a:solidFill>
                <a:latin typeface="Times" pitchFamily="18" charset="0"/>
                <a:ea typeface="ＭＳ Ｐゴシック" pitchFamily="34" charset="-128"/>
              </a:defRPr>
            </a:lvl2pPr>
            <a:lvl3pPr marL="1436688">
              <a:defRPr sz="2400">
                <a:solidFill>
                  <a:schemeClr val="tx1"/>
                </a:solidFill>
                <a:latin typeface="Times" pitchFamily="18" charset="0"/>
                <a:ea typeface="ＭＳ Ｐゴシック" pitchFamily="34" charset="-128"/>
              </a:defRPr>
            </a:lvl3pPr>
            <a:lvl4pPr marL="1616075">
              <a:defRPr sz="2400">
                <a:solidFill>
                  <a:schemeClr val="tx1"/>
                </a:solidFill>
                <a:latin typeface="Times" pitchFamily="18" charset="0"/>
                <a:ea typeface="ＭＳ Ｐゴシック" pitchFamily="34" charset="-128"/>
              </a:defRPr>
            </a:lvl4pPr>
            <a:lvl5pPr>
              <a:defRPr sz="2400">
                <a:solidFill>
                  <a:schemeClr val="tx1"/>
                </a:solidFill>
                <a:latin typeface="Times" pitchFamily="18" charset="0"/>
                <a:ea typeface="ＭＳ Ｐゴシック" pitchFamily="34" charset="-128"/>
              </a:defRPr>
            </a:lvl5pPr>
            <a:lvl6pPr eaLnBrk="0" fontAlgn="base" hangingPunct="0">
              <a:spcBef>
                <a:spcPct val="0"/>
              </a:spcBef>
              <a:spcAft>
                <a:spcPct val="0"/>
              </a:spcAft>
              <a:defRPr sz="2400">
                <a:solidFill>
                  <a:schemeClr val="tx1"/>
                </a:solidFill>
                <a:latin typeface="Times" pitchFamily="18" charset="0"/>
                <a:ea typeface="ＭＳ Ｐゴシック" pitchFamily="34" charset="-128"/>
              </a:defRPr>
            </a:lvl6pPr>
            <a:lvl7pPr eaLnBrk="0" fontAlgn="base" hangingPunct="0">
              <a:spcBef>
                <a:spcPct val="0"/>
              </a:spcBef>
              <a:spcAft>
                <a:spcPct val="0"/>
              </a:spcAft>
              <a:defRPr sz="2400">
                <a:solidFill>
                  <a:schemeClr val="tx1"/>
                </a:solidFill>
                <a:latin typeface="Times" pitchFamily="18" charset="0"/>
                <a:ea typeface="ＭＳ Ｐゴシック" pitchFamily="34" charset="-128"/>
              </a:defRPr>
            </a:lvl7pPr>
            <a:lvl8pPr eaLnBrk="0" fontAlgn="base" hangingPunct="0">
              <a:spcBef>
                <a:spcPct val="0"/>
              </a:spcBef>
              <a:spcAft>
                <a:spcPct val="0"/>
              </a:spcAft>
              <a:defRPr sz="2400">
                <a:solidFill>
                  <a:schemeClr val="tx1"/>
                </a:solidFill>
                <a:latin typeface="Times" pitchFamily="18" charset="0"/>
                <a:ea typeface="ＭＳ Ｐゴシック" pitchFamily="34" charset="-128"/>
              </a:defRPr>
            </a:lvl8pPr>
            <a:lvl9pPr eaLnBrk="0" fontAlgn="base" hangingPunct="0">
              <a:spcBef>
                <a:spcPct val="0"/>
              </a:spcBef>
              <a:spcAft>
                <a:spcPct val="0"/>
              </a:spcAft>
              <a:defRPr sz="2400">
                <a:solidFill>
                  <a:schemeClr val="tx1"/>
                </a:solidFill>
                <a:latin typeface="Times" pitchFamily="18" charset="0"/>
                <a:ea typeface="ＭＳ Ｐゴシック" pitchFamily="34" charset="-128"/>
              </a:defRPr>
            </a:lvl9pPr>
          </a:lstStyle>
          <a:p>
            <a:r>
              <a:rPr lang="de-DE" altLang="de-DE" b="1" dirty="0" smtClean="0">
                <a:solidFill>
                  <a:srgbClr val="031961"/>
                </a:solidFill>
                <a:latin typeface="Arial" charset="0"/>
              </a:rPr>
              <a:t>Gerd Fischer</a:t>
            </a:r>
            <a:endParaRPr lang="de-DE" altLang="de-DE" b="1" dirty="0">
              <a:solidFill>
                <a:srgbClr val="031961"/>
              </a:solidFill>
              <a:latin typeface="Arial" charset="0"/>
            </a:endParaRPr>
          </a:p>
          <a:p>
            <a:endParaRPr lang="de-DE" altLang="de-DE" sz="1200" b="1" dirty="0">
              <a:solidFill>
                <a:srgbClr val="031961"/>
              </a:solidFill>
              <a:latin typeface="Arial" charset="0"/>
            </a:endParaRPr>
          </a:p>
          <a:p>
            <a:r>
              <a:rPr lang="de-DE" altLang="de-DE" sz="1200" b="1" dirty="0" smtClean="0">
                <a:solidFill>
                  <a:srgbClr val="031961"/>
                </a:solidFill>
                <a:latin typeface="Arial" charset="0"/>
              </a:rPr>
              <a:t>Sachbearbeiter Datenschutz im kommunalen Bereich </a:t>
            </a:r>
          </a:p>
          <a:p>
            <a:endParaRPr lang="de-DE" altLang="de-DE" sz="1200" b="1" dirty="0" smtClean="0">
              <a:solidFill>
                <a:srgbClr val="031961"/>
              </a:solidFill>
              <a:latin typeface="Arial" charset="0"/>
            </a:endParaRPr>
          </a:p>
          <a:p>
            <a:endParaRPr lang="de-DE" altLang="de-DE" sz="1000" dirty="0">
              <a:solidFill>
                <a:srgbClr val="031961"/>
              </a:solidFill>
              <a:latin typeface="Arial" charset="0"/>
            </a:endParaRPr>
          </a:p>
          <a:p>
            <a:r>
              <a:rPr lang="de-DE" altLang="de-DE" sz="1000" dirty="0">
                <a:solidFill>
                  <a:srgbClr val="031961"/>
                </a:solidFill>
                <a:latin typeface="Arial" charset="0"/>
              </a:rPr>
              <a:t>beim Landesbeauftragten für </a:t>
            </a:r>
            <a:r>
              <a:rPr lang="de-DE" altLang="de-DE" sz="1000" dirty="0" smtClean="0">
                <a:solidFill>
                  <a:srgbClr val="031961"/>
                </a:solidFill>
                <a:latin typeface="Arial" charset="0"/>
              </a:rPr>
              <a:t>den Datenschutz</a:t>
            </a:r>
            <a:endParaRPr lang="de-DE" altLang="de-DE" sz="1000" dirty="0">
              <a:solidFill>
                <a:srgbClr val="031961"/>
              </a:solidFill>
              <a:latin typeface="Arial" charset="0"/>
            </a:endParaRPr>
          </a:p>
          <a:p>
            <a:r>
              <a:rPr lang="de-DE" altLang="de-DE" sz="1000" dirty="0" smtClean="0">
                <a:solidFill>
                  <a:srgbClr val="031961"/>
                </a:solidFill>
                <a:latin typeface="Arial" charset="0"/>
              </a:rPr>
              <a:t>und die Informationsfreiheit Rheinland-Pfalz</a:t>
            </a:r>
            <a:endParaRPr lang="de-DE" altLang="de-DE" sz="1000" dirty="0">
              <a:solidFill>
                <a:srgbClr val="031961"/>
              </a:solidFill>
              <a:latin typeface="Arial" charset="0"/>
            </a:endParaRPr>
          </a:p>
          <a:p>
            <a:endParaRPr lang="de-DE" altLang="de-DE" sz="1200" b="1" dirty="0">
              <a:solidFill>
                <a:srgbClr val="04467D"/>
              </a:solidFill>
              <a:latin typeface="Arial" charset="0"/>
            </a:endParaRPr>
          </a:p>
          <a:p>
            <a:endParaRPr lang="de-DE" altLang="de-DE" sz="1200" dirty="0">
              <a:latin typeface="Arial" charset="0"/>
            </a:endParaRPr>
          </a:p>
          <a:p>
            <a:r>
              <a:rPr lang="de-DE" altLang="de-DE" sz="1200" dirty="0">
                <a:latin typeface="Arial" charset="0"/>
              </a:rPr>
              <a:t>Postanschrift:	Postfach 30 40</a:t>
            </a:r>
            <a:br>
              <a:rPr lang="de-DE" altLang="de-DE" sz="1200" dirty="0">
                <a:latin typeface="Arial" charset="0"/>
              </a:rPr>
            </a:br>
            <a:r>
              <a:rPr lang="de-DE" altLang="de-DE" sz="1200" dirty="0">
                <a:latin typeface="Arial" charset="0"/>
              </a:rPr>
              <a:t>55020 Mainz</a:t>
            </a:r>
          </a:p>
          <a:p>
            <a:endParaRPr lang="de-DE" altLang="de-DE" sz="1200" dirty="0">
              <a:latin typeface="Arial" charset="0"/>
            </a:endParaRPr>
          </a:p>
          <a:p>
            <a:r>
              <a:rPr lang="de-DE" altLang="de-DE" sz="1200" dirty="0">
                <a:latin typeface="Arial" charset="0"/>
              </a:rPr>
              <a:t>Büroanschrift:	Hintere Bleiche 34</a:t>
            </a:r>
          </a:p>
          <a:p>
            <a:r>
              <a:rPr lang="de-DE" altLang="de-DE" sz="1200" dirty="0">
                <a:latin typeface="Arial" charset="0"/>
              </a:rPr>
              <a:t>	55116 Mainz</a:t>
            </a:r>
          </a:p>
          <a:p>
            <a:endParaRPr lang="de-DE" altLang="de-DE" sz="1200" dirty="0">
              <a:latin typeface="Arial" charset="0"/>
            </a:endParaRPr>
          </a:p>
          <a:p>
            <a:r>
              <a:rPr lang="de-DE" altLang="de-DE" sz="1200" dirty="0">
                <a:latin typeface="Arial" charset="0"/>
              </a:rPr>
              <a:t>Telefon:	+49 (6131) </a:t>
            </a:r>
            <a:r>
              <a:rPr lang="de-DE" altLang="de-DE" sz="1200" dirty="0" smtClean="0">
                <a:latin typeface="Arial" charset="0"/>
              </a:rPr>
              <a:t>8920-222</a:t>
            </a:r>
            <a:endParaRPr lang="de-DE" altLang="de-DE" sz="1200" dirty="0">
              <a:latin typeface="Arial" charset="0"/>
            </a:endParaRPr>
          </a:p>
          <a:p>
            <a:r>
              <a:rPr lang="de-DE" altLang="de-DE" sz="1200" dirty="0">
                <a:latin typeface="Arial" charset="0"/>
              </a:rPr>
              <a:t>Telefax:	+49 (6131) </a:t>
            </a:r>
            <a:r>
              <a:rPr lang="de-DE" altLang="de-DE" sz="1200" dirty="0" smtClean="0">
                <a:latin typeface="Arial" charset="0"/>
              </a:rPr>
              <a:t>8920-299</a:t>
            </a:r>
            <a:endParaRPr lang="de-DE" altLang="de-DE" sz="1200" dirty="0">
              <a:latin typeface="Arial" charset="0"/>
            </a:endParaRPr>
          </a:p>
          <a:p>
            <a:endParaRPr lang="de-DE" altLang="de-DE" sz="1200" dirty="0">
              <a:latin typeface="Arial" charset="0"/>
            </a:endParaRPr>
          </a:p>
          <a:p>
            <a:r>
              <a:rPr lang="de-DE" altLang="de-DE" sz="1200" dirty="0">
                <a:latin typeface="Arial" charset="0"/>
              </a:rPr>
              <a:t>E-Mail:	</a:t>
            </a:r>
            <a:r>
              <a:rPr lang="de-DE" altLang="de-DE" sz="1200" dirty="0" smtClean="0">
                <a:latin typeface="Arial" charset="0"/>
              </a:rPr>
              <a:t>g.fischer@datenschutz.rlp.de</a:t>
            </a:r>
            <a:endParaRPr lang="de-DE" altLang="de-DE" sz="1200" dirty="0">
              <a:latin typeface="Arial" charset="0"/>
            </a:endParaRPr>
          </a:p>
          <a:p>
            <a:r>
              <a:rPr lang="de-DE" altLang="de-DE" sz="1200" dirty="0">
                <a:latin typeface="Arial" charset="0"/>
              </a:rPr>
              <a:t>	</a:t>
            </a:r>
          </a:p>
          <a:p>
            <a:r>
              <a:rPr lang="de-DE" altLang="de-DE" sz="1200" dirty="0">
                <a:latin typeface="Arial" charset="0"/>
              </a:rPr>
              <a:t>Web:	www.datenschutz.rlp.de</a:t>
            </a:r>
          </a:p>
        </p:txBody>
      </p:sp>
      <p:pic>
        <p:nvPicPr>
          <p:cNvPr id="5" name="Grafik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1" y="1403250"/>
            <a:ext cx="3672409" cy="760189"/>
          </a:xfrm>
          <a:prstGeom prst="rect">
            <a:avLst/>
          </a:prstGeom>
        </p:spPr>
      </p:pic>
      <p:sp>
        <p:nvSpPr>
          <p:cNvPr id="6" name="Rechteck 5"/>
          <p:cNvSpPr/>
          <p:nvPr/>
        </p:nvSpPr>
        <p:spPr bwMode="auto">
          <a:xfrm>
            <a:off x="0" y="5949280"/>
            <a:ext cx="9144000" cy="90872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DE" sz="2400" b="0" i="0" u="none" strike="noStrike" cap="none" normalizeH="0" baseline="0">
              <a:ln>
                <a:noFill/>
              </a:ln>
              <a:solidFill>
                <a:schemeClr val="tx1"/>
              </a:solidFill>
              <a:effectLst/>
              <a:latin typeface="Times" pitchFamily="32" charset="0"/>
            </a:endParaRPr>
          </a:p>
        </p:txBody>
      </p:sp>
    </p:spTree>
    <p:extLst>
      <p:ext uri="{BB962C8B-B14F-4D97-AF65-F5344CB8AC3E}">
        <p14:creationId xmlns:p14="http://schemas.microsoft.com/office/powerpoint/2010/main" val="33965495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7225" y="1124744"/>
            <a:ext cx="6444208" cy="4480739"/>
          </a:xfrm>
          <a:prstGeom prst="rect">
            <a:avLst/>
          </a:prstGeom>
        </p:spPr>
      </p:pic>
      <p:sp>
        <p:nvSpPr>
          <p:cNvPr id="3" name="Textfeld 2"/>
          <p:cNvSpPr txBox="1"/>
          <p:nvPr/>
        </p:nvSpPr>
        <p:spPr>
          <a:xfrm>
            <a:off x="1257225" y="587397"/>
            <a:ext cx="6444208" cy="369332"/>
          </a:xfrm>
          <a:prstGeom prst="rect">
            <a:avLst/>
          </a:prstGeom>
          <a:solidFill>
            <a:schemeClr val="bg1">
              <a:alpha val="71000"/>
            </a:schemeClr>
          </a:solidFill>
        </p:spPr>
        <p:txBody>
          <a:bodyPr wrap="square" rtlCol="0">
            <a:spAutoFit/>
          </a:bodyPr>
          <a:lstStyle/>
          <a:p>
            <a:pPr algn="ctr"/>
            <a:r>
              <a:rPr lang="de-DE" sz="1800" b="1" dirty="0" smtClean="0">
                <a:solidFill>
                  <a:srgbClr val="761A5D"/>
                </a:solidFill>
              </a:rPr>
              <a:t>Auskünfte aus dem Melderegister zwecks Wahlwerbung</a:t>
            </a:r>
          </a:p>
        </p:txBody>
      </p:sp>
      <p:graphicFrame>
        <p:nvGraphicFramePr>
          <p:cNvPr id="6" name="Diagramm 5"/>
          <p:cNvGraphicFramePr/>
          <p:nvPr>
            <p:extLst>
              <p:ext uri="{D42A27DB-BD31-4B8C-83A1-F6EECF244321}">
                <p14:modId xmlns:p14="http://schemas.microsoft.com/office/powerpoint/2010/main" val="2694839203"/>
              </p:ext>
            </p:extLst>
          </p:nvPr>
        </p:nvGraphicFramePr>
        <p:xfrm>
          <a:off x="1691680" y="3284984"/>
          <a:ext cx="4295873" cy="86177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1389007" y="552827"/>
            <a:ext cx="7064242" cy="400110"/>
          </a:xfrm>
          <a:prstGeom prst="rect">
            <a:avLst/>
          </a:prstGeom>
          <a:noFill/>
        </p:spPr>
        <p:txBody>
          <a:bodyPr wrap="none" rtlCol="0">
            <a:spAutoFit/>
          </a:bodyPr>
          <a:lstStyle/>
          <a:p>
            <a:r>
              <a:rPr lang="de-DE" sz="2000" b="1" dirty="0" smtClean="0">
                <a:solidFill>
                  <a:srgbClr val="761A5D"/>
                </a:solidFill>
              </a:rPr>
              <a:t>Wie erhalten Parteien Auskunft über potenzielle Wähler?</a:t>
            </a:r>
            <a:endParaRPr lang="de-DE" sz="2000" dirty="0"/>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5816" y="1082080"/>
            <a:ext cx="3384376" cy="3384376"/>
          </a:xfrm>
          <a:prstGeom prst="rect">
            <a:avLst/>
          </a:prstGeom>
        </p:spPr>
      </p:pic>
      <p:sp>
        <p:nvSpPr>
          <p:cNvPr id="9" name="Textfeld 8"/>
          <p:cNvSpPr txBox="1"/>
          <p:nvPr/>
        </p:nvSpPr>
        <p:spPr>
          <a:xfrm>
            <a:off x="1835696" y="4581128"/>
            <a:ext cx="5339923" cy="400110"/>
          </a:xfrm>
          <a:prstGeom prst="rect">
            <a:avLst/>
          </a:prstGeom>
          <a:noFill/>
        </p:spPr>
        <p:txBody>
          <a:bodyPr wrap="none" rtlCol="0">
            <a:spAutoFit/>
          </a:bodyPr>
          <a:lstStyle/>
          <a:p>
            <a:r>
              <a:rPr lang="de-DE" sz="2000" b="1" dirty="0" smtClean="0">
                <a:solidFill>
                  <a:srgbClr val="761A5D"/>
                </a:solidFill>
              </a:rPr>
              <a:t>Selbstverständlich aus dem Meldesystem!</a:t>
            </a:r>
            <a:endParaRPr lang="de-DE" sz="2000" dirty="0"/>
          </a:p>
        </p:txBody>
      </p:sp>
    </p:spTree>
    <p:extLst>
      <p:ext uri="{BB962C8B-B14F-4D97-AF65-F5344CB8AC3E}">
        <p14:creationId xmlns:p14="http://schemas.microsoft.com/office/powerpoint/2010/main" val="1990803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1331640" y="642513"/>
            <a:ext cx="6552728" cy="400110"/>
          </a:xfrm>
          <a:prstGeom prst="rect">
            <a:avLst/>
          </a:prstGeom>
          <a:noFill/>
        </p:spPr>
        <p:txBody>
          <a:bodyPr wrap="square" rtlCol="0">
            <a:spAutoFit/>
          </a:bodyPr>
          <a:lstStyle/>
          <a:p>
            <a:pPr algn="ctr"/>
            <a:r>
              <a:rPr lang="de-DE" sz="2000" b="1" dirty="0" smtClean="0">
                <a:solidFill>
                  <a:srgbClr val="031961"/>
                </a:solidFill>
              </a:rPr>
              <a:t>Rechtliche Grundlage</a:t>
            </a:r>
            <a:endParaRPr lang="de-DE" sz="2000" dirty="0"/>
          </a:p>
        </p:txBody>
      </p:sp>
      <p:sp>
        <p:nvSpPr>
          <p:cNvPr id="4" name="Textfeld 3"/>
          <p:cNvSpPr txBox="1"/>
          <p:nvPr/>
        </p:nvSpPr>
        <p:spPr>
          <a:xfrm>
            <a:off x="683568" y="1636351"/>
            <a:ext cx="7776864" cy="3785652"/>
          </a:xfrm>
          <a:prstGeom prst="rect">
            <a:avLst/>
          </a:prstGeom>
          <a:solidFill>
            <a:schemeClr val="accent6">
              <a:lumMod val="20000"/>
              <a:lumOff val="80000"/>
            </a:schemeClr>
          </a:solidFill>
        </p:spPr>
        <p:txBody>
          <a:bodyPr wrap="square" rtlCol="0">
            <a:spAutoFit/>
          </a:bodyPr>
          <a:lstStyle/>
          <a:p>
            <a:pPr algn="ctr"/>
            <a:r>
              <a:rPr lang="de-DE" b="1" dirty="0" smtClean="0"/>
              <a:t>§ </a:t>
            </a:r>
            <a:r>
              <a:rPr lang="de-DE" b="1" dirty="0"/>
              <a:t>50 </a:t>
            </a:r>
            <a:r>
              <a:rPr lang="de-DE" b="1" dirty="0" smtClean="0"/>
              <a:t>Bundesmeldegesetz (BMG):</a:t>
            </a:r>
          </a:p>
          <a:p>
            <a:pPr algn="ctr"/>
            <a:r>
              <a:rPr lang="de-DE" b="1" dirty="0" smtClean="0"/>
              <a:t>Melderegisterauskünfte </a:t>
            </a:r>
            <a:r>
              <a:rPr lang="de-DE" b="1" dirty="0"/>
              <a:t>in besonderen </a:t>
            </a:r>
            <a:r>
              <a:rPr lang="de-DE" b="1" dirty="0" smtClean="0"/>
              <a:t>Fällen</a:t>
            </a:r>
          </a:p>
          <a:p>
            <a:pPr algn="ctr"/>
            <a:endParaRPr lang="de-DE" b="1" dirty="0"/>
          </a:p>
          <a:p>
            <a:pPr algn="ctr"/>
            <a:r>
              <a:rPr lang="de-DE" dirty="0" smtClean="0"/>
              <a:t>Absatz 1</a:t>
            </a:r>
          </a:p>
          <a:p>
            <a:pPr algn="ctr"/>
            <a:endParaRPr lang="de-DE" dirty="0"/>
          </a:p>
          <a:p>
            <a:pPr algn="ctr"/>
            <a:r>
              <a:rPr lang="de-DE" dirty="0" smtClean="0"/>
              <a:t>Die </a:t>
            </a:r>
            <a:r>
              <a:rPr lang="de-DE" dirty="0"/>
              <a:t>Meldebehörde darf Parteien, Wählergruppen und anderen Trägern von Wahlvorschlägen im Zusammenhang mit Wahlen und Abstimmungen auf staatlicher und kommunaler Ebene in den sechs der Wahl oder Abstimmung vorangehenden Monaten Auskunft aus dem Melderegister über die in § 44 Absatz 1 Satz 1 bezeichneten Daten von Gruppen von Wahlberechtigten erteilen, soweit für deren Zusammensetzung das Lebensalter bestimmend ist. Die Geburtsdaten der Wahlberechtigten dürfen dabei nicht mitgeteilt werden. Die Person oder Stelle, der die Daten übermittelt werden, darf diese nur für die Werbung bei einer Wahl oder Abstimmung verwenden und hat sie spätestens einen Monat nach der Wahl oder Abstimmung zu löschen oder zu vernichten</a:t>
            </a:r>
            <a:r>
              <a:rPr lang="de-DE" b="1" dirty="0"/>
              <a:t>.</a:t>
            </a:r>
          </a:p>
        </p:txBody>
      </p:sp>
    </p:spTree>
    <p:extLst>
      <p:ext uri="{BB962C8B-B14F-4D97-AF65-F5344CB8AC3E}">
        <p14:creationId xmlns:p14="http://schemas.microsoft.com/office/powerpoint/2010/main" val="3052582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1331640" y="642513"/>
            <a:ext cx="6552728" cy="400110"/>
          </a:xfrm>
          <a:prstGeom prst="rect">
            <a:avLst/>
          </a:prstGeom>
          <a:noFill/>
        </p:spPr>
        <p:txBody>
          <a:bodyPr wrap="square" rtlCol="0">
            <a:spAutoFit/>
          </a:bodyPr>
          <a:lstStyle/>
          <a:p>
            <a:pPr algn="ctr"/>
            <a:r>
              <a:rPr lang="de-DE" sz="2000" b="1" dirty="0" smtClean="0">
                <a:solidFill>
                  <a:srgbClr val="031961"/>
                </a:solidFill>
              </a:rPr>
              <a:t>Rechtliche Grundlage</a:t>
            </a:r>
            <a:endParaRPr lang="de-DE" sz="2000" dirty="0"/>
          </a:p>
        </p:txBody>
      </p:sp>
      <p:sp>
        <p:nvSpPr>
          <p:cNvPr id="4" name="Textfeld 3"/>
          <p:cNvSpPr txBox="1"/>
          <p:nvPr/>
        </p:nvSpPr>
        <p:spPr>
          <a:xfrm>
            <a:off x="683568" y="1636351"/>
            <a:ext cx="7776864" cy="584775"/>
          </a:xfrm>
          <a:prstGeom prst="rect">
            <a:avLst/>
          </a:prstGeom>
          <a:solidFill>
            <a:schemeClr val="accent6">
              <a:lumMod val="20000"/>
              <a:lumOff val="80000"/>
            </a:schemeClr>
          </a:solidFill>
        </p:spPr>
        <p:txBody>
          <a:bodyPr wrap="square" rtlCol="0">
            <a:spAutoFit/>
          </a:bodyPr>
          <a:lstStyle/>
          <a:p>
            <a:pPr algn="ctr"/>
            <a:r>
              <a:rPr lang="de-DE" b="1" dirty="0" smtClean="0"/>
              <a:t>§ </a:t>
            </a:r>
            <a:r>
              <a:rPr lang="de-DE" b="1" dirty="0"/>
              <a:t>50 </a:t>
            </a:r>
            <a:r>
              <a:rPr lang="de-DE" b="1" dirty="0" smtClean="0"/>
              <a:t>Bundesmeldegesetz (BMG):</a:t>
            </a:r>
          </a:p>
          <a:p>
            <a:pPr algn="ctr"/>
            <a:r>
              <a:rPr lang="de-DE" b="1" dirty="0" smtClean="0"/>
              <a:t>Melderegisterauskünfte </a:t>
            </a:r>
            <a:r>
              <a:rPr lang="de-DE" b="1" dirty="0"/>
              <a:t>in besonderen </a:t>
            </a:r>
            <a:r>
              <a:rPr lang="de-DE" b="1" dirty="0" smtClean="0"/>
              <a:t>Fällen</a:t>
            </a:r>
          </a:p>
        </p:txBody>
      </p:sp>
      <p:sp>
        <p:nvSpPr>
          <p:cNvPr id="5" name="Textfeld 4"/>
          <p:cNvSpPr txBox="1"/>
          <p:nvPr/>
        </p:nvSpPr>
        <p:spPr>
          <a:xfrm>
            <a:off x="683568" y="2492896"/>
            <a:ext cx="7704856" cy="2554545"/>
          </a:xfrm>
          <a:prstGeom prst="rect">
            <a:avLst/>
          </a:prstGeom>
          <a:noFill/>
        </p:spPr>
        <p:txBody>
          <a:bodyPr wrap="square" rtlCol="0">
            <a:spAutoFit/>
          </a:bodyPr>
          <a:lstStyle/>
          <a:p>
            <a:pPr marL="285750" indent="-285750" algn="ctr">
              <a:buFont typeface="Arial" panose="020B0604020202020204" pitchFamily="34" charset="0"/>
              <a:buChar char="•"/>
            </a:pPr>
            <a:r>
              <a:rPr lang="de-DE" dirty="0" smtClean="0"/>
              <a:t>Gruppenauskünfte </a:t>
            </a:r>
            <a:r>
              <a:rPr lang="de-DE" dirty="0"/>
              <a:t>von Wahlberechtigten dürfen gegenüber Parteien, Wählergruppen im Zusammenhang mit Wahlen und Abstimmungen auf staatlicher und kommunaler Ebene erteilt werden</a:t>
            </a:r>
          </a:p>
          <a:p>
            <a:pPr marL="285750" indent="-285750" algn="ctr">
              <a:buFont typeface="Arial" panose="020B0604020202020204" pitchFamily="34" charset="0"/>
              <a:buChar char="•"/>
            </a:pPr>
            <a:r>
              <a:rPr lang="de-DE" dirty="0"/>
              <a:t>zulässig ab sechs Monaten vor der </a:t>
            </a:r>
            <a:r>
              <a:rPr lang="de-DE" dirty="0" smtClean="0"/>
              <a:t>Wahl</a:t>
            </a:r>
          </a:p>
          <a:p>
            <a:pPr marL="285750" indent="-285750" algn="ctr">
              <a:buFont typeface="Arial" panose="020B0604020202020204" pitchFamily="34" charset="0"/>
              <a:buChar char="•"/>
            </a:pPr>
            <a:r>
              <a:rPr lang="de-DE" dirty="0" smtClean="0"/>
              <a:t> nur einfache Melderegisterauskunft (Name, Doktorgrad, Anschrift)</a:t>
            </a:r>
          </a:p>
          <a:p>
            <a:pPr marL="285750" indent="-285750" algn="ctr">
              <a:buFont typeface="Arial" panose="020B0604020202020204" pitchFamily="34" charset="0"/>
              <a:buChar char="•"/>
            </a:pPr>
            <a:r>
              <a:rPr lang="de-DE" dirty="0" smtClean="0"/>
              <a:t>Geburtsdatum oder Alter darf demnach nicht übermittelt werden (nicht in § 44 Absatz 1 Satz 1 BMG genannt, zudem Klarstellung in § 50 Absatz 1 BMG)</a:t>
            </a:r>
          </a:p>
          <a:p>
            <a:pPr marL="285750" indent="-285750" algn="ctr">
              <a:buFont typeface="Arial" panose="020B0604020202020204" pitchFamily="34" charset="0"/>
              <a:buChar char="•"/>
            </a:pPr>
            <a:r>
              <a:rPr lang="de-DE" dirty="0" smtClean="0"/>
              <a:t>Daten dürfen ausschließlich für Wahlwerbung genutzt werden</a:t>
            </a:r>
          </a:p>
          <a:p>
            <a:pPr marL="285750" indent="-285750" algn="ctr">
              <a:buFont typeface="Arial" panose="020B0604020202020204" pitchFamily="34" charset="0"/>
              <a:buChar char="•"/>
            </a:pPr>
            <a:r>
              <a:rPr lang="de-DE" dirty="0" smtClean="0"/>
              <a:t>spätestens ein Monat nach der Wahl / Abstimmung sind die Daten zu löschen oder zu vernichten</a:t>
            </a:r>
            <a:endParaRPr lang="de-DE" dirty="0"/>
          </a:p>
        </p:txBody>
      </p:sp>
    </p:spTree>
    <p:extLst>
      <p:ext uri="{BB962C8B-B14F-4D97-AF65-F5344CB8AC3E}">
        <p14:creationId xmlns:p14="http://schemas.microsoft.com/office/powerpoint/2010/main" val="565172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p:cNvSpPr txBox="1"/>
          <p:nvPr/>
        </p:nvSpPr>
        <p:spPr>
          <a:xfrm>
            <a:off x="1331640" y="642513"/>
            <a:ext cx="6552728" cy="400110"/>
          </a:xfrm>
          <a:prstGeom prst="rect">
            <a:avLst/>
          </a:prstGeom>
          <a:noFill/>
        </p:spPr>
        <p:txBody>
          <a:bodyPr wrap="square" rtlCol="0">
            <a:spAutoFit/>
          </a:bodyPr>
          <a:lstStyle/>
          <a:p>
            <a:pPr algn="ctr"/>
            <a:r>
              <a:rPr lang="de-DE" sz="2000" b="1" dirty="0" smtClean="0">
                <a:solidFill>
                  <a:srgbClr val="031961"/>
                </a:solidFill>
              </a:rPr>
              <a:t>Gruppenauskunft im Zusammenhang mit Wahlen</a:t>
            </a:r>
            <a:endParaRPr lang="de-DE" sz="2000"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2776" y="1196752"/>
            <a:ext cx="6693850" cy="4316139"/>
          </a:xfrm>
          <a:prstGeom prst="rect">
            <a:avLst/>
          </a:prstGeom>
        </p:spPr>
      </p:pic>
      <p:sp>
        <p:nvSpPr>
          <p:cNvPr id="6" name="Textfeld 5"/>
          <p:cNvSpPr txBox="1"/>
          <p:nvPr/>
        </p:nvSpPr>
        <p:spPr>
          <a:xfrm>
            <a:off x="4608004" y="1772816"/>
            <a:ext cx="3996444" cy="2800767"/>
          </a:xfrm>
          <a:prstGeom prst="rect">
            <a:avLst/>
          </a:prstGeom>
          <a:noFill/>
        </p:spPr>
        <p:txBody>
          <a:bodyPr wrap="square" rtlCol="0">
            <a:spAutoFit/>
          </a:bodyPr>
          <a:lstStyle/>
          <a:p>
            <a:pPr marL="285750" indent="-285750" algn="ctr">
              <a:buFont typeface="Arial" panose="020B0604020202020204" pitchFamily="34" charset="0"/>
              <a:buChar char="•"/>
            </a:pPr>
            <a:r>
              <a:rPr lang="de-DE" dirty="0" smtClean="0"/>
              <a:t>Wahlberechtigung der auszuwertenden Personen </a:t>
            </a:r>
            <a:r>
              <a:rPr lang="de-DE" dirty="0" smtClean="0"/>
              <a:t>muss gegeben sein</a:t>
            </a:r>
          </a:p>
          <a:p>
            <a:pPr marL="285750" indent="-285750" algn="ctr">
              <a:buFont typeface="Arial" panose="020B0604020202020204" pitchFamily="34" charset="0"/>
              <a:buChar char="•"/>
            </a:pPr>
            <a:r>
              <a:rPr lang="de-DE" dirty="0" smtClean="0"/>
              <a:t>Festlegung der Altersspanne (z.B. alle 18- bis 22-jährigen oder alle Personen über 65 Jahren)</a:t>
            </a:r>
          </a:p>
          <a:p>
            <a:pPr marL="285750" indent="-285750" algn="ctr">
              <a:buFont typeface="Arial" panose="020B0604020202020204" pitchFamily="34" charset="0"/>
              <a:buChar char="•"/>
            </a:pPr>
            <a:r>
              <a:rPr lang="de-DE" dirty="0" smtClean="0"/>
              <a:t>Auswertung der jeweiligen Personengruppe im Meldesystem (ausgenommen diejenigen mit Übermittlungssperre oder Auskunftssperre)</a:t>
            </a:r>
          </a:p>
          <a:p>
            <a:pPr marL="285750" indent="-285750" algn="ctr">
              <a:buFont typeface="Arial" panose="020B0604020202020204" pitchFamily="34" charset="0"/>
              <a:buChar char="•"/>
            </a:pPr>
            <a:endParaRPr lang="de-DE" dirty="0"/>
          </a:p>
        </p:txBody>
      </p:sp>
    </p:spTree>
    <p:extLst>
      <p:ext uri="{BB962C8B-B14F-4D97-AF65-F5344CB8AC3E}">
        <p14:creationId xmlns:p14="http://schemas.microsoft.com/office/powerpoint/2010/main" val="3201008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3028" y="350912"/>
            <a:ext cx="8460432" cy="5640288"/>
          </a:xfrm>
          <a:prstGeom prst="rect">
            <a:avLst/>
          </a:prstGeom>
        </p:spPr>
      </p:pic>
      <p:sp>
        <p:nvSpPr>
          <p:cNvPr id="6" name="Textfeld 5"/>
          <p:cNvSpPr txBox="1"/>
          <p:nvPr/>
        </p:nvSpPr>
        <p:spPr>
          <a:xfrm>
            <a:off x="1523281" y="1988840"/>
            <a:ext cx="6192688" cy="1015663"/>
          </a:xfrm>
          <a:prstGeom prst="rect">
            <a:avLst/>
          </a:prstGeom>
          <a:solidFill>
            <a:schemeClr val="accent6">
              <a:lumMod val="20000"/>
              <a:lumOff val="80000"/>
              <a:alpha val="61000"/>
            </a:schemeClr>
          </a:solidFill>
        </p:spPr>
        <p:txBody>
          <a:bodyPr wrap="square" rtlCol="0">
            <a:spAutoFit/>
          </a:bodyPr>
          <a:lstStyle/>
          <a:p>
            <a:pPr algn="ctr"/>
            <a:r>
              <a:rPr lang="de-DE" sz="2000" b="1" dirty="0"/>
              <a:t>Grund für dieses Privileg ist die in der Verfassung verankerte Aufgabe der Parteien, an der politischen Willensbildung mitzuwirken.</a:t>
            </a:r>
          </a:p>
        </p:txBody>
      </p:sp>
    </p:spTree>
    <p:extLst>
      <p:ext uri="{BB962C8B-B14F-4D97-AF65-F5344CB8AC3E}">
        <p14:creationId xmlns:p14="http://schemas.microsoft.com/office/powerpoint/2010/main" val="20343017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5631" y="476672"/>
            <a:ext cx="8332738" cy="5498739"/>
          </a:xfrm>
          <a:prstGeom prst="rect">
            <a:avLst/>
          </a:prstGeom>
        </p:spPr>
      </p:pic>
      <p:sp>
        <p:nvSpPr>
          <p:cNvPr id="3" name="Textfeld 2"/>
          <p:cNvSpPr txBox="1"/>
          <p:nvPr/>
        </p:nvSpPr>
        <p:spPr>
          <a:xfrm>
            <a:off x="647564" y="1052736"/>
            <a:ext cx="7848872" cy="861774"/>
          </a:xfrm>
          <a:prstGeom prst="rect">
            <a:avLst/>
          </a:prstGeom>
          <a:noFill/>
        </p:spPr>
        <p:txBody>
          <a:bodyPr wrap="square" rtlCol="0">
            <a:spAutoFit/>
          </a:bodyPr>
          <a:lstStyle/>
          <a:p>
            <a:pPr algn="ctr"/>
            <a:r>
              <a:rPr lang="de-DE" sz="5000" b="1" dirty="0" smtClean="0">
                <a:solidFill>
                  <a:schemeClr val="bg1"/>
                </a:solidFill>
              </a:rPr>
              <a:t>Keine Werbung, bitte!</a:t>
            </a:r>
            <a:endParaRPr lang="de-DE" sz="5000" dirty="0">
              <a:solidFill>
                <a:schemeClr val="bg1"/>
              </a:solidFill>
            </a:endParaRPr>
          </a:p>
        </p:txBody>
      </p:sp>
    </p:spTree>
    <p:extLst>
      <p:ext uri="{BB962C8B-B14F-4D97-AF65-F5344CB8AC3E}">
        <p14:creationId xmlns:p14="http://schemas.microsoft.com/office/powerpoint/2010/main" val="25553435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1691680" y="552827"/>
            <a:ext cx="5658408" cy="400110"/>
          </a:xfrm>
          <a:prstGeom prst="rect">
            <a:avLst/>
          </a:prstGeom>
          <a:noFill/>
        </p:spPr>
        <p:txBody>
          <a:bodyPr wrap="none" rtlCol="0">
            <a:spAutoFit/>
          </a:bodyPr>
          <a:lstStyle/>
          <a:p>
            <a:pPr algn="ctr"/>
            <a:r>
              <a:rPr lang="de-DE" sz="2000" b="1" dirty="0" smtClean="0">
                <a:solidFill>
                  <a:srgbClr val="761A5D"/>
                </a:solidFill>
              </a:rPr>
              <a:t>Widerspruchsrecht nach § 50 Absatz 5 BMG</a:t>
            </a:r>
            <a:endParaRPr lang="de-DE" sz="2000" dirty="0"/>
          </a:p>
        </p:txBody>
      </p:sp>
      <p:sp>
        <p:nvSpPr>
          <p:cNvPr id="5" name="Textfeld 4"/>
          <p:cNvSpPr txBox="1"/>
          <p:nvPr/>
        </p:nvSpPr>
        <p:spPr>
          <a:xfrm>
            <a:off x="683568" y="1636351"/>
            <a:ext cx="7776864" cy="2062103"/>
          </a:xfrm>
          <a:prstGeom prst="rect">
            <a:avLst/>
          </a:prstGeom>
          <a:solidFill>
            <a:schemeClr val="accent6">
              <a:lumMod val="20000"/>
              <a:lumOff val="80000"/>
            </a:schemeClr>
          </a:solidFill>
        </p:spPr>
        <p:txBody>
          <a:bodyPr wrap="square" rtlCol="0">
            <a:spAutoFit/>
          </a:bodyPr>
          <a:lstStyle/>
          <a:p>
            <a:pPr algn="ctr"/>
            <a:r>
              <a:rPr lang="de-DE" b="1" dirty="0" smtClean="0"/>
              <a:t>§ </a:t>
            </a:r>
            <a:r>
              <a:rPr lang="de-DE" b="1" dirty="0"/>
              <a:t>50 </a:t>
            </a:r>
            <a:r>
              <a:rPr lang="de-DE" b="1" dirty="0" smtClean="0"/>
              <a:t>Bundesmeldegesetz (BMG):</a:t>
            </a:r>
          </a:p>
          <a:p>
            <a:pPr algn="ctr"/>
            <a:r>
              <a:rPr lang="de-DE" b="1" dirty="0" smtClean="0"/>
              <a:t>Melderegisterauskünfte </a:t>
            </a:r>
            <a:r>
              <a:rPr lang="de-DE" b="1" dirty="0"/>
              <a:t>in besonderen </a:t>
            </a:r>
            <a:r>
              <a:rPr lang="de-DE" b="1" dirty="0" smtClean="0"/>
              <a:t>Fällen</a:t>
            </a:r>
          </a:p>
          <a:p>
            <a:pPr algn="ctr"/>
            <a:endParaRPr lang="de-DE" b="1" dirty="0"/>
          </a:p>
          <a:p>
            <a:pPr algn="ctr"/>
            <a:r>
              <a:rPr lang="de-DE" dirty="0" smtClean="0"/>
              <a:t>Absatz 5</a:t>
            </a:r>
          </a:p>
          <a:p>
            <a:pPr algn="ctr"/>
            <a:endParaRPr lang="de-DE" dirty="0"/>
          </a:p>
          <a:p>
            <a:pPr algn="ctr"/>
            <a:r>
              <a:rPr lang="de-DE" dirty="0"/>
              <a:t>Die betroffene Person hat das Recht, der Übermittlung ihrer Daten </a:t>
            </a:r>
            <a:r>
              <a:rPr lang="de-DE" dirty="0" smtClean="0"/>
              <a:t>[…] </a:t>
            </a:r>
            <a:r>
              <a:rPr lang="de-DE" smtClean="0"/>
              <a:t>zu widersprechen; </a:t>
            </a:r>
            <a:r>
              <a:rPr lang="de-DE" dirty="0"/>
              <a:t>hierauf ist bei der Anmeldung nach § 17 Absatz 1 sowie einmal jährlich durch ortsübliche Bekanntmachung hinzuweisen. </a:t>
            </a:r>
            <a:endParaRPr lang="de-DE" b="1" dirty="0"/>
          </a:p>
        </p:txBody>
      </p:sp>
      <p:sp>
        <p:nvSpPr>
          <p:cNvPr id="6" name="Textfeld 5"/>
          <p:cNvSpPr txBox="1"/>
          <p:nvPr/>
        </p:nvSpPr>
        <p:spPr>
          <a:xfrm>
            <a:off x="2747648" y="4581128"/>
            <a:ext cx="3538148" cy="400110"/>
          </a:xfrm>
          <a:prstGeom prst="rect">
            <a:avLst/>
          </a:prstGeom>
          <a:noFill/>
        </p:spPr>
        <p:txBody>
          <a:bodyPr wrap="none" rtlCol="0">
            <a:spAutoFit/>
          </a:bodyPr>
          <a:lstStyle/>
          <a:p>
            <a:pPr algn="ctr"/>
            <a:r>
              <a:rPr lang="de-DE" sz="2000" b="1" dirty="0" smtClean="0">
                <a:solidFill>
                  <a:srgbClr val="761A5D"/>
                </a:solidFill>
              </a:rPr>
              <a:t>BITTE NICHT VERGESSEN!</a:t>
            </a:r>
            <a:endParaRPr lang="de-DE" sz="2000" dirty="0"/>
          </a:p>
        </p:txBody>
      </p:sp>
    </p:spTree>
    <p:extLst>
      <p:ext uri="{BB962C8B-B14F-4D97-AF65-F5344CB8AC3E}">
        <p14:creationId xmlns:p14="http://schemas.microsoft.com/office/powerpoint/2010/main" val="2294748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Lst>
  </p:timing>
</p:sld>
</file>

<file path=ppt/theme/theme1.xml><?xml version="1.0" encoding="utf-8"?>
<a:theme xmlns:a="http://schemas.openxmlformats.org/drawingml/2006/main" name="LfDI_Powerpoint-Praesentation">
  <a:themeElements>
    <a:clrScheme name="Le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Times" pitchFamily="3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Times" pitchFamily="32" charset="0"/>
          </a:defRPr>
        </a:defPPr>
      </a:lstStyle>
    </a:lnDef>
  </a:objectDefaults>
  <a:extraClrSchemeLst>
    <a:extraClrScheme>
      <a:clrScheme name="Le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LfDI_Präsentationsvorlage_170110" id="{529D9FC6-0402-4E45-930A-B1049EF10E74}" vid="{8D445185-417D-B647-AA2D-57A046375FF3}"/>
    </a:ext>
  </a:ext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LfDI_Powerpoint-Praesentation</Template>
  <TotalTime>0</TotalTime>
  <Words>473</Words>
  <Application>Microsoft Office PowerPoint</Application>
  <PresentationFormat>Bildschirmpräsentation (4:3)</PresentationFormat>
  <Paragraphs>93</Paragraphs>
  <Slides>16</Slides>
  <Notes>14</Notes>
  <HiddenSlides>0</HiddenSlides>
  <MMClips>0</MMClips>
  <ScaleCrop>false</ScaleCrop>
  <HeadingPairs>
    <vt:vector size="4" baseType="variant">
      <vt:variant>
        <vt:lpstr>Design</vt:lpstr>
      </vt:variant>
      <vt:variant>
        <vt:i4>1</vt:i4>
      </vt:variant>
      <vt:variant>
        <vt:lpstr>Folientitel</vt:lpstr>
      </vt:variant>
      <vt:variant>
        <vt:i4>16</vt:i4>
      </vt:variant>
    </vt:vector>
  </HeadingPairs>
  <TitlesOfParts>
    <vt:vector size="17" baseType="lpstr">
      <vt:lpstr>LfDI_Powerpoint-Praesentation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Gerd Fischer</dc:creator>
  <cp:lastModifiedBy>Gerd Fischer</cp:lastModifiedBy>
  <cp:revision>148</cp:revision>
  <cp:lastPrinted>2017-01-20T10:41:46Z</cp:lastPrinted>
  <dcterms:created xsi:type="dcterms:W3CDTF">2021-04-27T06:42:31Z</dcterms:created>
  <dcterms:modified xsi:type="dcterms:W3CDTF">2021-11-24T12:14:09Z</dcterms:modified>
</cp:coreProperties>
</file>