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7"/>
  </p:notesMasterIdLst>
  <p:handoutMasterIdLst>
    <p:handoutMasterId r:id="rId28"/>
  </p:handoutMasterIdLst>
  <p:sldIdLst>
    <p:sldId id="257" r:id="rId2"/>
    <p:sldId id="258" r:id="rId3"/>
    <p:sldId id="262" r:id="rId4"/>
    <p:sldId id="277" r:id="rId5"/>
    <p:sldId id="263" r:id="rId6"/>
    <p:sldId id="282" r:id="rId7"/>
    <p:sldId id="261" r:id="rId8"/>
    <p:sldId id="264" r:id="rId9"/>
    <p:sldId id="265" r:id="rId10"/>
    <p:sldId id="266" r:id="rId11"/>
    <p:sldId id="279" r:id="rId12"/>
    <p:sldId id="278" r:id="rId13"/>
    <p:sldId id="268" r:id="rId14"/>
    <p:sldId id="272" r:id="rId15"/>
    <p:sldId id="270" r:id="rId16"/>
    <p:sldId id="283" r:id="rId17"/>
    <p:sldId id="284" r:id="rId18"/>
    <p:sldId id="273" r:id="rId19"/>
    <p:sldId id="281" r:id="rId20"/>
    <p:sldId id="285" r:id="rId21"/>
    <p:sldId id="274" r:id="rId22"/>
    <p:sldId id="269" r:id="rId23"/>
    <p:sldId id="276" r:id="rId24"/>
    <p:sldId id="275" r:id="rId25"/>
    <p:sldId id="259" r:id="rId26"/>
  </p:sldIdLst>
  <p:sldSz cx="9144000" cy="6858000" type="screen4x3"/>
  <p:notesSz cx="6797675" cy="9926638"/>
  <p:defaultTextStyle>
    <a:defPPr>
      <a:defRPr lang="de-DE"/>
    </a:defPPr>
    <a:lvl1pPr algn="l" rtl="0" eaLnBrk="0" fontAlgn="base" hangingPunct="0">
      <a:spcBef>
        <a:spcPct val="0"/>
      </a:spcBef>
      <a:spcAft>
        <a:spcPct val="0"/>
      </a:spcAft>
      <a:defRPr sz="1600"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sz="1600"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sz="1600"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sz="1600"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sz="1600" kern="1200">
        <a:solidFill>
          <a:schemeClr val="tx1"/>
        </a:solidFill>
        <a:latin typeface="Arial" charset="0"/>
        <a:ea typeface="ＭＳ Ｐゴシック" charset="-128"/>
        <a:cs typeface="+mn-cs"/>
      </a:defRPr>
    </a:lvl5pPr>
    <a:lvl6pPr marL="2286000" algn="l" defTabSz="914400" rtl="0" eaLnBrk="1" latinLnBrk="0" hangingPunct="1">
      <a:defRPr sz="1600" kern="1200">
        <a:solidFill>
          <a:schemeClr val="tx1"/>
        </a:solidFill>
        <a:latin typeface="Arial" charset="0"/>
        <a:ea typeface="ＭＳ Ｐゴシック" charset="-128"/>
        <a:cs typeface="+mn-cs"/>
      </a:defRPr>
    </a:lvl6pPr>
    <a:lvl7pPr marL="2743200" algn="l" defTabSz="914400" rtl="0" eaLnBrk="1" latinLnBrk="0" hangingPunct="1">
      <a:defRPr sz="1600" kern="1200">
        <a:solidFill>
          <a:schemeClr val="tx1"/>
        </a:solidFill>
        <a:latin typeface="Arial" charset="0"/>
        <a:ea typeface="ＭＳ Ｐゴシック" charset="-128"/>
        <a:cs typeface="+mn-cs"/>
      </a:defRPr>
    </a:lvl7pPr>
    <a:lvl8pPr marL="3200400" algn="l" defTabSz="914400" rtl="0" eaLnBrk="1" latinLnBrk="0" hangingPunct="1">
      <a:defRPr sz="1600" kern="1200">
        <a:solidFill>
          <a:schemeClr val="tx1"/>
        </a:solidFill>
        <a:latin typeface="Arial" charset="0"/>
        <a:ea typeface="ＭＳ Ｐゴシック" charset="-128"/>
        <a:cs typeface="+mn-cs"/>
      </a:defRPr>
    </a:lvl8pPr>
    <a:lvl9pPr marL="3657600" algn="l" defTabSz="914400" rtl="0" eaLnBrk="1" latinLnBrk="0" hangingPunct="1">
      <a:defRPr sz="1600" kern="1200">
        <a:solidFill>
          <a:schemeClr val="tx1"/>
        </a:solidFill>
        <a:latin typeface="Arial" charset="0"/>
        <a:ea typeface="ＭＳ Ｐゴシック" charset="-128"/>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77ED"/>
    <a:srgbClr val="FD8949"/>
    <a:srgbClr val="031961"/>
    <a:srgbClr val="761A5D"/>
    <a:srgbClr val="04467D"/>
    <a:srgbClr val="96969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38" autoAdjust="0"/>
    <p:restoredTop sz="94737" autoAdjust="0"/>
  </p:normalViewPr>
  <p:slideViewPr>
    <p:cSldViewPr>
      <p:cViewPr>
        <p:scale>
          <a:sx n="100" d="100"/>
          <a:sy n="100" d="100"/>
        </p:scale>
        <p:origin x="-2244" y="-32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notesViewPr>
    <p:cSldViewPr>
      <p:cViewPr varScale="1">
        <p:scale>
          <a:sx n="81" d="100"/>
          <a:sy n="81" d="100"/>
        </p:scale>
        <p:origin x="-3972" y="-10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de-DE" altLang="de-DE"/>
          </a:p>
        </p:txBody>
      </p:sp>
      <p:sp>
        <p:nvSpPr>
          <p:cNvPr id="25603" name="Rectangle 3"/>
          <p:cNvSpPr>
            <a:spLocks noGrp="1" noChangeArrowheads="1"/>
          </p:cNvSpPr>
          <p:nvPr>
            <p:ph type="dt" sz="quarter" idx="1"/>
          </p:nvPr>
        </p:nvSpPr>
        <p:spPr bwMode="auto">
          <a:xfrm>
            <a:off x="3850443"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fld id="{65A22D20-F74E-0243-8871-E6C383494D30}" type="datetime1">
              <a:rPr lang="de-DE" altLang="de-DE"/>
              <a:pPr/>
              <a:t>24.11.2021</a:t>
            </a:fld>
            <a:endParaRPr lang="de-DE" altLang="de-DE"/>
          </a:p>
        </p:txBody>
      </p:sp>
      <p:sp>
        <p:nvSpPr>
          <p:cNvPr id="25604" name="Rectangle 4"/>
          <p:cNvSpPr>
            <a:spLocks noGrp="1" noChangeArrowheads="1"/>
          </p:cNvSpPr>
          <p:nvPr>
            <p:ph type="ftr" sz="quarter" idx="2"/>
          </p:nvPr>
        </p:nvSpPr>
        <p:spPr bwMode="auto">
          <a:xfrm>
            <a:off x="0"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de-DE" altLang="de-DE"/>
          </a:p>
        </p:txBody>
      </p:sp>
      <p:sp>
        <p:nvSpPr>
          <p:cNvPr id="25605" name="Rectangle 5"/>
          <p:cNvSpPr>
            <a:spLocks noGrp="1" noChangeArrowheads="1"/>
          </p:cNvSpPr>
          <p:nvPr>
            <p:ph type="sldNum" sz="quarter" idx="3"/>
          </p:nvPr>
        </p:nvSpPr>
        <p:spPr bwMode="auto">
          <a:xfrm>
            <a:off x="3850443"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67937ADC-4817-E447-B5CF-D7AF707C174A}" type="slidenum">
              <a:rPr lang="de-DE" altLang="de-DE"/>
              <a:pPr/>
              <a:t>‹Nr.›</a:t>
            </a:fld>
            <a:endParaRPr lang="de-DE" altLang="de-DE"/>
          </a:p>
        </p:txBody>
      </p:sp>
    </p:spTree>
    <p:extLst>
      <p:ext uri="{BB962C8B-B14F-4D97-AF65-F5344CB8AC3E}">
        <p14:creationId xmlns:p14="http://schemas.microsoft.com/office/powerpoint/2010/main" val="7264329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de-DE" altLang="de-DE"/>
          </a:p>
        </p:txBody>
      </p:sp>
      <p:sp>
        <p:nvSpPr>
          <p:cNvPr id="27651" name="Rectangle 3"/>
          <p:cNvSpPr>
            <a:spLocks noGrp="1" noChangeArrowheads="1"/>
          </p:cNvSpPr>
          <p:nvPr>
            <p:ph type="dt" idx="1"/>
          </p:nvPr>
        </p:nvSpPr>
        <p:spPr bwMode="auto">
          <a:xfrm>
            <a:off x="3850443"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fld id="{F7ED929E-6B19-774B-82B9-8A02850E5E74}" type="datetime1">
              <a:rPr lang="de-DE" altLang="de-DE"/>
              <a:pPr/>
              <a:t>24.11.2021</a:t>
            </a:fld>
            <a:endParaRPr lang="de-DE" altLang="de-DE"/>
          </a:p>
        </p:txBody>
      </p:sp>
      <p:sp>
        <p:nvSpPr>
          <p:cNvPr id="2765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7653" name="Rectangle 5"/>
          <p:cNvSpPr>
            <a:spLocks noGrp="1" noChangeArrowheads="1"/>
          </p:cNvSpPr>
          <p:nvPr>
            <p:ph type="body" sz="quarter" idx="3"/>
          </p:nvPr>
        </p:nvSpPr>
        <p:spPr bwMode="auto">
          <a:xfrm>
            <a:off x="679768" y="4715153"/>
            <a:ext cx="5438140" cy="446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27654" name="Rectangle 6"/>
          <p:cNvSpPr>
            <a:spLocks noGrp="1" noChangeArrowheads="1"/>
          </p:cNvSpPr>
          <p:nvPr>
            <p:ph type="ftr" sz="quarter" idx="4"/>
          </p:nvPr>
        </p:nvSpPr>
        <p:spPr bwMode="auto">
          <a:xfrm>
            <a:off x="0"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de-DE" altLang="de-DE"/>
          </a:p>
        </p:txBody>
      </p:sp>
      <p:sp>
        <p:nvSpPr>
          <p:cNvPr id="27655" name="Rectangle 7"/>
          <p:cNvSpPr>
            <a:spLocks noGrp="1" noChangeArrowheads="1"/>
          </p:cNvSpPr>
          <p:nvPr>
            <p:ph type="sldNum" sz="quarter" idx="5"/>
          </p:nvPr>
        </p:nvSpPr>
        <p:spPr bwMode="auto">
          <a:xfrm>
            <a:off x="3850443"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CFF01512-5535-E747-9005-E7BC302A15E4}" type="slidenum">
              <a:rPr lang="de-DE" altLang="de-DE"/>
              <a:pPr/>
              <a:t>‹Nr.›</a:t>
            </a:fld>
            <a:endParaRPr lang="de-DE" altLang="de-DE"/>
          </a:p>
        </p:txBody>
      </p:sp>
    </p:spTree>
    <p:extLst>
      <p:ext uri="{BB962C8B-B14F-4D97-AF65-F5344CB8AC3E}">
        <p14:creationId xmlns:p14="http://schemas.microsoft.com/office/powerpoint/2010/main" val="1271386251"/>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Calibri" charset="0"/>
        <a:ea typeface="ＭＳ Ｐゴシック" charset="-128"/>
        <a:cs typeface="+mn-cs"/>
      </a:defRPr>
    </a:lvl1pPr>
    <a:lvl2pPr marL="457200" algn="l" defTabSz="457200" rtl="0" fontAlgn="base">
      <a:spcBef>
        <a:spcPct val="30000"/>
      </a:spcBef>
      <a:spcAft>
        <a:spcPct val="0"/>
      </a:spcAft>
      <a:defRPr sz="1200" kern="1200">
        <a:solidFill>
          <a:schemeClr val="tx1"/>
        </a:solidFill>
        <a:latin typeface="Calibri" charset="0"/>
        <a:ea typeface="ＭＳ Ｐゴシック" charset="-128"/>
        <a:cs typeface="+mn-cs"/>
      </a:defRPr>
    </a:lvl2pPr>
    <a:lvl3pPr marL="914400" algn="l" defTabSz="457200" rtl="0" fontAlgn="base">
      <a:spcBef>
        <a:spcPct val="30000"/>
      </a:spcBef>
      <a:spcAft>
        <a:spcPct val="0"/>
      </a:spcAft>
      <a:defRPr sz="1200" kern="1200">
        <a:solidFill>
          <a:schemeClr val="tx1"/>
        </a:solidFill>
        <a:latin typeface="Calibri" charset="0"/>
        <a:ea typeface="ＭＳ Ｐゴシック" charset="-128"/>
        <a:cs typeface="+mn-cs"/>
      </a:defRPr>
    </a:lvl3pPr>
    <a:lvl4pPr marL="1371600" algn="l" defTabSz="457200" rtl="0" fontAlgn="base">
      <a:spcBef>
        <a:spcPct val="30000"/>
      </a:spcBef>
      <a:spcAft>
        <a:spcPct val="0"/>
      </a:spcAft>
      <a:defRPr sz="1200" kern="1200">
        <a:solidFill>
          <a:schemeClr val="tx1"/>
        </a:solidFill>
        <a:latin typeface="Calibri" charset="0"/>
        <a:ea typeface="ＭＳ Ｐゴシック" charset="-128"/>
        <a:cs typeface="+mn-cs"/>
      </a:defRPr>
    </a:lvl4pPr>
    <a:lvl5pPr marL="1828800" algn="l" defTabSz="457200" rtl="0" fontAlgn="base">
      <a:spcBef>
        <a:spcPct val="30000"/>
      </a:spcBef>
      <a:spcAft>
        <a:spcPct val="0"/>
      </a:spcAft>
      <a:defRPr sz="1200" kern="1200">
        <a:solidFill>
          <a:schemeClr val="tx1"/>
        </a:solidFill>
        <a:latin typeface="Calibri"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2</a:t>
            </a:fld>
            <a:endParaRPr lang="de-DE" altLang="de-DE" dirty="0"/>
          </a:p>
        </p:txBody>
      </p:sp>
    </p:spTree>
    <p:extLst>
      <p:ext uri="{BB962C8B-B14F-4D97-AF65-F5344CB8AC3E}">
        <p14:creationId xmlns:p14="http://schemas.microsoft.com/office/powerpoint/2010/main" val="1612674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11</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12</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13</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14</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15</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16</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17</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18</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19</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20</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3</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21</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22</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23</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24</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4</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5</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6</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7</a:t>
            </a:fld>
            <a:endParaRPr lang="de-DE" altLang="de-DE" dirty="0"/>
          </a:p>
        </p:txBody>
      </p:sp>
    </p:spTree>
    <p:extLst>
      <p:ext uri="{BB962C8B-B14F-4D97-AF65-F5344CB8AC3E}">
        <p14:creationId xmlns:p14="http://schemas.microsoft.com/office/powerpoint/2010/main" val="1612674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8</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9</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F01512-5535-E747-9005-E7BC302A15E4}" type="slidenum">
              <a:rPr lang="de-DE" altLang="de-DE" smtClean="0"/>
              <a:pPr/>
              <a:t>10</a:t>
            </a:fld>
            <a:endParaRPr lang="de-DE" altLang="de-DE"/>
          </a:p>
        </p:txBody>
      </p:sp>
    </p:spTree>
    <p:extLst>
      <p:ext uri="{BB962C8B-B14F-4D97-AF65-F5344CB8AC3E}">
        <p14:creationId xmlns:p14="http://schemas.microsoft.com/office/powerpoint/2010/main" val="1612674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hne VS-Einstuf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4450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VS-NUR FÜR DEN DIENSTGEBRAUCH">
    <p:spTree>
      <p:nvGrpSpPr>
        <p:cNvPr id="1" name=""/>
        <p:cNvGrpSpPr/>
        <p:nvPr/>
      </p:nvGrpSpPr>
      <p:grpSpPr>
        <a:xfrm>
          <a:off x="0" y="0"/>
          <a:ext cx="0" cy="0"/>
          <a:chOff x="0" y="0"/>
          <a:chExt cx="0" cy="0"/>
        </a:xfrm>
      </p:grpSpPr>
      <p:sp>
        <p:nvSpPr>
          <p:cNvPr id="2" name="Text Box 4"/>
          <p:cNvSpPr txBox="1">
            <a:spLocks noChangeArrowheads="1"/>
          </p:cNvSpPr>
          <p:nvPr userDrawn="1"/>
        </p:nvSpPr>
        <p:spPr bwMode="auto">
          <a:xfrm>
            <a:off x="3021013" y="332656"/>
            <a:ext cx="30845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de-DE" altLang="de-DE" sz="1200" b="1" dirty="0">
                <a:solidFill>
                  <a:srgbClr val="0000FF"/>
                </a:solidFill>
              </a:rPr>
              <a:t>VS – NUR FÜR DEN DIENSTGEBRAUCH</a:t>
            </a:r>
          </a:p>
        </p:txBody>
      </p:sp>
    </p:spTree>
    <p:extLst>
      <p:ext uri="{BB962C8B-B14F-4D97-AF65-F5344CB8AC3E}">
        <p14:creationId xmlns:p14="http://schemas.microsoft.com/office/powerpoint/2010/main" val="388487191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Bild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6165304"/>
            <a:ext cx="2515115" cy="520204"/>
          </a:xfrm>
          <a:prstGeom prst="rect">
            <a:avLst/>
          </a:prstGeom>
        </p:spPr>
      </p:pic>
      <p:grpSp>
        <p:nvGrpSpPr>
          <p:cNvPr id="2" name="Gruppieren 1"/>
          <p:cNvGrpSpPr/>
          <p:nvPr/>
        </p:nvGrpSpPr>
        <p:grpSpPr>
          <a:xfrm>
            <a:off x="0" y="0"/>
            <a:ext cx="9144000" cy="332656"/>
            <a:chOff x="0" y="0"/>
            <a:chExt cx="9144000" cy="332656"/>
          </a:xfrm>
        </p:grpSpPr>
        <p:sp>
          <p:nvSpPr>
            <p:cNvPr id="4" name="Rechteck 3"/>
            <p:cNvSpPr/>
            <p:nvPr userDrawn="1"/>
          </p:nvSpPr>
          <p:spPr bwMode="auto">
            <a:xfrm>
              <a:off x="0" y="0"/>
              <a:ext cx="4572000" cy="332656"/>
            </a:xfrm>
            <a:prstGeom prst="rect">
              <a:avLst/>
            </a:prstGeom>
            <a:solidFill>
              <a:srgbClr val="761A5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Times" pitchFamily="32" charset="0"/>
              </a:endParaRPr>
            </a:p>
          </p:txBody>
        </p:sp>
        <p:sp>
          <p:nvSpPr>
            <p:cNvPr id="5" name="Rechteck 4"/>
            <p:cNvSpPr/>
            <p:nvPr userDrawn="1"/>
          </p:nvSpPr>
          <p:spPr bwMode="auto">
            <a:xfrm>
              <a:off x="4572000" y="0"/>
              <a:ext cx="4572000" cy="332656"/>
            </a:xfrm>
            <a:prstGeom prst="rect">
              <a:avLst/>
            </a:prstGeom>
            <a:solidFill>
              <a:srgbClr val="0319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Times" pitchFamily="32" charset="0"/>
              </a:endParaRPr>
            </a:p>
          </p:txBody>
        </p:sp>
      </p:grpSp>
      <p:sp>
        <p:nvSpPr>
          <p:cNvPr id="6" name="Textfeld 5"/>
          <p:cNvSpPr txBox="1"/>
          <p:nvPr/>
        </p:nvSpPr>
        <p:spPr>
          <a:xfrm>
            <a:off x="8015560" y="6439287"/>
            <a:ext cx="966931" cy="246221"/>
          </a:xfrm>
          <a:prstGeom prst="rect">
            <a:avLst/>
          </a:prstGeom>
          <a:noFill/>
        </p:spPr>
        <p:txBody>
          <a:bodyPr wrap="none" rtlCol="0">
            <a:spAutoFit/>
          </a:bodyPr>
          <a:lstStyle/>
          <a:p>
            <a:pPr algn="r"/>
            <a:r>
              <a:rPr lang="de-DE" sz="1000" dirty="0" smtClean="0"/>
              <a:t>Folie: </a:t>
            </a:r>
            <a:fld id="{7C5C7AF0-3BEA-4447-9A85-761756742246}" type="slidenum">
              <a:rPr lang="de-DE" sz="1000" smtClean="0"/>
              <a:pPr algn="r"/>
              <a:t>‹Nr.›</a:t>
            </a:fld>
            <a:r>
              <a:rPr lang="de-DE" sz="1000" dirty="0" smtClean="0"/>
              <a:t>/25</a:t>
            </a:r>
            <a:endParaRPr lang="de-DE" sz="1000" dirty="0"/>
          </a:p>
        </p:txBody>
      </p:sp>
      <p:sp>
        <p:nvSpPr>
          <p:cNvPr id="7" name="Textfeld 6"/>
          <p:cNvSpPr txBox="1"/>
          <p:nvPr/>
        </p:nvSpPr>
        <p:spPr>
          <a:xfrm>
            <a:off x="4110176" y="6439286"/>
            <a:ext cx="923651" cy="246221"/>
          </a:xfrm>
          <a:prstGeom prst="rect">
            <a:avLst/>
          </a:prstGeom>
          <a:noFill/>
        </p:spPr>
        <p:txBody>
          <a:bodyPr wrap="none" rtlCol="0">
            <a:spAutoFit/>
          </a:bodyPr>
          <a:lstStyle/>
          <a:p>
            <a:pPr algn="ctr"/>
            <a:r>
              <a:rPr lang="de-DE" sz="1000" dirty="0" smtClean="0"/>
              <a:t>Gerd Fischer</a:t>
            </a:r>
            <a:endParaRPr lang="de-DE" sz="1000" dirty="0"/>
          </a:p>
        </p:txBody>
      </p:sp>
      <p:sp>
        <p:nvSpPr>
          <p:cNvPr id="8" name="Textfeld 7"/>
          <p:cNvSpPr txBox="1"/>
          <p:nvPr/>
        </p:nvSpPr>
        <p:spPr>
          <a:xfrm>
            <a:off x="3402552" y="6165304"/>
            <a:ext cx="2319867" cy="246221"/>
          </a:xfrm>
          <a:prstGeom prst="rect">
            <a:avLst/>
          </a:prstGeom>
          <a:noFill/>
        </p:spPr>
        <p:txBody>
          <a:bodyPr wrap="none" rtlCol="0">
            <a:spAutoFit/>
          </a:bodyPr>
          <a:lstStyle/>
          <a:p>
            <a:pPr algn="ctr"/>
            <a:r>
              <a:rPr lang="de-DE" sz="1000" dirty="0" smtClean="0"/>
              <a:t>Sichere elektronische Kommunikation</a:t>
            </a:r>
            <a:endParaRPr lang="de-DE" sz="1000" dirty="0"/>
          </a:p>
        </p:txBody>
      </p:sp>
      <p:cxnSp>
        <p:nvCxnSpPr>
          <p:cNvPr id="9" name="Gerade Verbindung 8"/>
          <p:cNvCxnSpPr/>
          <p:nvPr/>
        </p:nvCxnSpPr>
        <p:spPr bwMode="auto">
          <a:xfrm>
            <a:off x="0" y="6011763"/>
            <a:ext cx="9144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 name="Textfeld 9"/>
          <p:cNvSpPr txBox="1"/>
          <p:nvPr/>
        </p:nvSpPr>
        <p:spPr>
          <a:xfrm>
            <a:off x="8163036" y="6165303"/>
            <a:ext cx="819455" cy="246221"/>
          </a:xfrm>
          <a:prstGeom prst="rect">
            <a:avLst/>
          </a:prstGeom>
          <a:noFill/>
        </p:spPr>
        <p:txBody>
          <a:bodyPr wrap="none" rtlCol="0">
            <a:spAutoFit/>
          </a:bodyPr>
          <a:lstStyle/>
          <a:p>
            <a:pPr algn="r"/>
            <a:r>
              <a:rPr lang="de-DE" sz="1000" dirty="0" smtClean="0"/>
              <a:t>16.12.2021</a:t>
            </a:r>
            <a:endParaRPr lang="de-DE" sz="1000" dirty="0"/>
          </a:p>
        </p:txBody>
      </p:sp>
    </p:spTree>
  </p:cSld>
  <p:clrMap bg1="lt1" tx1="dk1" bg2="lt2" tx2="dk2" accent1="accent1" accent2="accent2" accent3="accent3" accent4="accent4" accent5="accent5" accent6="accent6" hlink="hlink" folHlink="folHlink"/>
  <p:sldLayoutIdLst>
    <p:sldLayoutId id="2147483654" r:id="rId1"/>
    <p:sldLayoutId id="2147483678" r:id="rId2"/>
  </p:sldLayoutIdLst>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ＭＳ Ｐゴシック" charset="-128"/>
          <a:cs typeface="+mj-cs"/>
        </a:defRPr>
      </a:lvl1pPr>
      <a:lvl2pPr algn="ctr" rtl="0" eaLnBrk="1" fontAlgn="base" hangingPunct="1">
        <a:spcBef>
          <a:spcPct val="0"/>
        </a:spcBef>
        <a:spcAft>
          <a:spcPct val="0"/>
        </a:spcAft>
        <a:defRPr sz="4400">
          <a:solidFill>
            <a:schemeClr val="tx2"/>
          </a:solidFill>
          <a:latin typeface="Times" pitchFamily="32" charset="0"/>
          <a:ea typeface="ＭＳ Ｐゴシック" charset="-128"/>
        </a:defRPr>
      </a:lvl2pPr>
      <a:lvl3pPr algn="ctr" rtl="0" eaLnBrk="1" fontAlgn="base" hangingPunct="1">
        <a:spcBef>
          <a:spcPct val="0"/>
        </a:spcBef>
        <a:spcAft>
          <a:spcPct val="0"/>
        </a:spcAft>
        <a:defRPr sz="4400">
          <a:solidFill>
            <a:schemeClr val="tx2"/>
          </a:solidFill>
          <a:latin typeface="Times" pitchFamily="32" charset="0"/>
          <a:ea typeface="ＭＳ Ｐゴシック" charset="-128"/>
        </a:defRPr>
      </a:lvl3pPr>
      <a:lvl4pPr algn="ctr" rtl="0" eaLnBrk="1" fontAlgn="base" hangingPunct="1">
        <a:spcBef>
          <a:spcPct val="0"/>
        </a:spcBef>
        <a:spcAft>
          <a:spcPct val="0"/>
        </a:spcAft>
        <a:defRPr sz="4400">
          <a:solidFill>
            <a:schemeClr val="tx2"/>
          </a:solidFill>
          <a:latin typeface="Times" pitchFamily="32" charset="0"/>
          <a:ea typeface="ＭＳ Ｐゴシック" charset="-128"/>
        </a:defRPr>
      </a:lvl4pPr>
      <a:lvl5pPr algn="ctr" rtl="0" eaLnBrk="1" fontAlgn="base" hangingPunct="1">
        <a:spcBef>
          <a:spcPct val="0"/>
        </a:spcBef>
        <a:spcAft>
          <a:spcPct val="0"/>
        </a:spcAft>
        <a:defRPr sz="4400">
          <a:solidFill>
            <a:schemeClr val="tx2"/>
          </a:solidFill>
          <a:latin typeface="Times" pitchFamily="32" charset="0"/>
          <a:ea typeface="ＭＳ Ｐゴシック" charset="-128"/>
        </a:defRPr>
      </a:lvl5pPr>
      <a:lvl6pPr marL="457200" algn="ctr" rtl="0" eaLnBrk="1" fontAlgn="base" hangingPunct="1">
        <a:spcBef>
          <a:spcPct val="0"/>
        </a:spcBef>
        <a:spcAft>
          <a:spcPct val="0"/>
        </a:spcAft>
        <a:defRPr sz="4400">
          <a:solidFill>
            <a:schemeClr val="tx2"/>
          </a:solidFill>
          <a:latin typeface="Times" pitchFamily="32" charset="0"/>
        </a:defRPr>
      </a:lvl6pPr>
      <a:lvl7pPr marL="914400" algn="ctr" rtl="0" eaLnBrk="1" fontAlgn="base" hangingPunct="1">
        <a:spcBef>
          <a:spcPct val="0"/>
        </a:spcBef>
        <a:spcAft>
          <a:spcPct val="0"/>
        </a:spcAft>
        <a:defRPr sz="4400">
          <a:solidFill>
            <a:schemeClr val="tx2"/>
          </a:solidFill>
          <a:latin typeface="Times" pitchFamily="32" charset="0"/>
        </a:defRPr>
      </a:lvl7pPr>
      <a:lvl8pPr marL="1371600" algn="ctr" rtl="0" eaLnBrk="1" fontAlgn="base" hangingPunct="1">
        <a:spcBef>
          <a:spcPct val="0"/>
        </a:spcBef>
        <a:spcAft>
          <a:spcPct val="0"/>
        </a:spcAft>
        <a:defRPr sz="4400">
          <a:solidFill>
            <a:schemeClr val="tx2"/>
          </a:solidFill>
          <a:latin typeface="Times" pitchFamily="32" charset="0"/>
        </a:defRPr>
      </a:lvl8pPr>
      <a:lvl9pPr marL="1828800" algn="ctr" rtl="0" eaLnBrk="1" fontAlgn="base" hangingPunct="1">
        <a:spcBef>
          <a:spcPct val="0"/>
        </a:spcBef>
        <a:spcAft>
          <a:spcPct val="0"/>
        </a:spcAft>
        <a:defRPr sz="4400">
          <a:solidFill>
            <a:schemeClr val="tx2"/>
          </a:solidFill>
          <a:latin typeface="Times" pitchFamily="32"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1" fontAlgn="base" hangingPunct="1">
        <a:spcBef>
          <a:spcPct val="20000"/>
        </a:spcBef>
        <a:spcAft>
          <a:spcPct val="0"/>
        </a:spcAft>
        <a:buChar char="–"/>
        <a:defRPr sz="2800">
          <a:solidFill>
            <a:schemeClr val="tx1"/>
          </a:solidFill>
          <a:latin typeface="+mn-lt"/>
          <a:ea typeface="ＭＳ Ｐゴシック" pitchFamily="32" charset="-128"/>
        </a:defRPr>
      </a:lvl2pPr>
      <a:lvl3pPr marL="1143000" indent="-228600" algn="l" rtl="0" eaLnBrk="1" fontAlgn="base" hangingPunct="1">
        <a:spcBef>
          <a:spcPct val="20000"/>
        </a:spcBef>
        <a:spcAft>
          <a:spcPct val="0"/>
        </a:spcAft>
        <a:buChar char="•"/>
        <a:defRPr sz="2400">
          <a:solidFill>
            <a:schemeClr val="tx1"/>
          </a:solidFill>
          <a:latin typeface="+mn-lt"/>
          <a:ea typeface="ＭＳ Ｐゴシック" pitchFamily="32" charset="-128"/>
        </a:defRPr>
      </a:lvl3pPr>
      <a:lvl4pPr marL="1600200" indent="-228600" algn="l" rtl="0" eaLnBrk="1" fontAlgn="base" hangingPunct="1">
        <a:spcBef>
          <a:spcPct val="20000"/>
        </a:spcBef>
        <a:spcAft>
          <a:spcPct val="0"/>
        </a:spcAft>
        <a:buChar char="–"/>
        <a:defRPr sz="2000">
          <a:solidFill>
            <a:schemeClr val="tx1"/>
          </a:solidFill>
          <a:latin typeface="+mn-lt"/>
          <a:ea typeface="ＭＳ Ｐゴシック" pitchFamily="32" charset="-128"/>
        </a:defRPr>
      </a:lvl4pPr>
      <a:lvl5pPr marL="2057400" indent="-228600" algn="l" rtl="0" eaLnBrk="1" fontAlgn="base" hangingPunct="1">
        <a:spcBef>
          <a:spcPct val="20000"/>
        </a:spcBef>
        <a:spcAft>
          <a:spcPct val="0"/>
        </a:spcAft>
        <a:buChar char="»"/>
        <a:defRPr sz="2000">
          <a:solidFill>
            <a:schemeClr val="tx1"/>
          </a:solidFill>
          <a:latin typeface="+mn-lt"/>
          <a:ea typeface="ＭＳ Ｐゴシック" pitchFamily="32" charset="-128"/>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32"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32"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32"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32" charset="-128"/>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E1GfQVK42MQ"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bwMode="auto">
          <a:xfrm>
            <a:off x="0" y="5949280"/>
            <a:ext cx="9144000" cy="9087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Times" pitchFamily="32" charset="0"/>
            </a:endParaRPr>
          </a:p>
        </p:txBody>
      </p:sp>
      <p:pic>
        <p:nvPicPr>
          <p:cNvPr id="5" name="Deckblattl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 y="2535936"/>
            <a:ext cx="8641080" cy="178612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207" y="980728"/>
            <a:ext cx="6741357" cy="4745402"/>
          </a:xfrm>
          <a:prstGeom prst="rect">
            <a:avLst/>
          </a:prstGeom>
        </p:spPr>
      </p:pic>
      <p:sp>
        <p:nvSpPr>
          <p:cNvPr id="3" name="Textfeld 2"/>
          <p:cNvSpPr txBox="1"/>
          <p:nvPr/>
        </p:nvSpPr>
        <p:spPr>
          <a:xfrm>
            <a:off x="1331640" y="476672"/>
            <a:ext cx="6697924" cy="707886"/>
          </a:xfrm>
          <a:prstGeom prst="rect">
            <a:avLst/>
          </a:prstGeom>
          <a:noFill/>
        </p:spPr>
        <p:txBody>
          <a:bodyPr wrap="none" rtlCol="0">
            <a:spAutoFit/>
          </a:bodyPr>
          <a:lstStyle/>
          <a:p>
            <a:r>
              <a:rPr lang="de-DE" sz="2000" b="1" dirty="0" smtClean="0">
                <a:solidFill>
                  <a:srgbClr val="031961"/>
                </a:solidFill>
              </a:rPr>
              <a:t>Unterschied zwischen Transportverschlüsselung und</a:t>
            </a:r>
          </a:p>
          <a:p>
            <a:r>
              <a:rPr lang="de-DE" sz="2000" b="1" dirty="0" smtClean="0">
                <a:solidFill>
                  <a:srgbClr val="031961"/>
                </a:solidFill>
              </a:rPr>
              <a:t>qualifizierter Transportverschlüsselung</a:t>
            </a:r>
            <a:endParaRPr lang="de-DE" sz="2000" dirty="0"/>
          </a:p>
        </p:txBody>
      </p:sp>
      <p:sp>
        <p:nvSpPr>
          <p:cNvPr id="9" name="Textfeld 8"/>
          <p:cNvSpPr txBox="1"/>
          <p:nvPr/>
        </p:nvSpPr>
        <p:spPr>
          <a:xfrm>
            <a:off x="5076056" y="5702081"/>
            <a:ext cx="3732659" cy="215444"/>
          </a:xfrm>
          <a:prstGeom prst="rect">
            <a:avLst/>
          </a:prstGeom>
          <a:noFill/>
        </p:spPr>
        <p:txBody>
          <a:bodyPr wrap="square" rtlCol="0">
            <a:spAutoFit/>
          </a:bodyPr>
          <a:lstStyle/>
          <a:p>
            <a:r>
              <a:rPr lang="de-DE" sz="800" dirty="0" smtClean="0"/>
              <a:t>Quelle</a:t>
            </a:r>
            <a:r>
              <a:rPr lang="de-DE" sz="800" dirty="0"/>
              <a:t>: https://www.comcrypto.de/qualifizierte-transportverschluesselung.php</a:t>
            </a:r>
          </a:p>
        </p:txBody>
      </p:sp>
    </p:spTree>
    <p:extLst>
      <p:ext uri="{BB962C8B-B14F-4D97-AF65-F5344CB8AC3E}">
        <p14:creationId xmlns:p14="http://schemas.microsoft.com/office/powerpoint/2010/main" val="20155324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061889" y="724247"/>
            <a:ext cx="7752828" cy="400110"/>
          </a:xfrm>
          <a:prstGeom prst="rect">
            <a:avLst/>
          </a:prstGeom>
          <a:noFill/>
        </p:spPr>
        <p:txBody>
          <a:bodyPr wrap="none" rtlCol="0">
            <a:spAutoFit/>
          </a:bodyPr>
          <a:lstStyle/>
          <a:p>
            <a:r>
              <a:rPr lang="de-DE" sz="2000" b="1" dirty="0" smtClean="0">
                <a:solidFill>
                  <a:srgbClr val="761A5D"/>
                </a:solidFill>
              </a:rPr>
              <a:t>Wann sollte welche Verschlüsselungsart angewandt werden*?</a:t>
            </a:r>
            <a:endParaRPr lang="de-DE" sz="2000" dirty="0"/>
          </a:p>
        </p:txBody>
      </p:sp>
      <p:sp>
        <p:nvSpPr>
          <p:cNvPr id="2" name="Textfeld 1"/>
          <p:cNvSpPr txBox="1"/>
          <p:nvPr/>
        </p:nvSpPr>
        <p:spPr>
          <a:xfrm>
            <a:off x="1061889" y="4993264"/>
            <a:ext cx="7653442" cy="246221"/>
          </a:xfrm>
          <a:prstGeom prst="rect">
            <a:avLst/>
          </a:prstGeom>
          <a:noFill/>
        </p:spPr>
        <p:txBody>
          <a:bodyPr wrap="square" rtlCol="0">
            <a:spAutoFit/>
          </a:bodyPr>
          <a:lstStyle/>
          <a:p>
            <a:r>
              <a:rPr lang="de-DE" sz="1000" b="1" dirty="0">
                <a:solidFill>
                  <a:srgbClr val="031961"/>
                </a:solidFill>
              </a:rPr>
              <a:t>https://www.datenschutzkonferenz-online.de/media/oh/20210616_orientierungshilfe_e_mail_verschluesselung.pdf</a:t>
            </a:r>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5909" y="1124357"/>
            <a:ext cx="4958542" cy="3656432"/>
          </a:xfrm>
          <a:prstGeom prst="rect">
            <a:avLst/>
          </a:prstGeom>
        </p:spPr>
      </p:pic>
      <p:sp>
        <p:nvSpPr>
          <p:cNvPr id="7" name="Textfeld 6"/>
          <p:cNvSpPr txBox="1"/>
          <p:nvPr/>
        </p:nvSpPr>
        <p:spPr>
          <a:xfrm>
            <a:off x="5914653" y="5409498"/>
            <a:ext cx="3185517" cy="584775"/>
          </a:xfrm>
          <a:prstGeom prst="rect">
            <a:avLst/>
          </a:prstGeom>
          <a:noFill/>
        </p:spPr>
        <p:txBody>
          <a:bodyPr wrap="square" rtlCol="0">
            <a:spAutoFit/>
          </a:bodyPr>
          <a:lstStyle/>
          <a:p>
            <a:pPr algn="r"/>
            <a:r>
              <a:rPr lang="de-DE" sz="800" dirty="0" smtClean="0">
                <a:solidFill>
                  <a:srgbClr val="761A5D"/>
                </a:solidFill>
              </a:rPr>
              <a:t>* Die Orientierungshilfe </a:t>
            </a:r>
            <a:r>
              <a:rPr lang="de-DE" sz="800" dirty="0">
                <a:solidFill>
                  <a:srgbClr val="761A5D"/>
                </a:solidFill>
              </a:rPr>
              <a:t>betrachtet nur Daten, die nicht vorab verschlüsselt </a:t>
            </a:r>
            <a:r>
              <a:rPr lang="de-DE" sz="800" dirty="0" smtClean="0">
                <a:solidFill>
                  <a:srgbClr val="761A5D"/>
                </a:solidFill>
              </a:rPr>
              <a:t>wurden (z.B</a:t>
            </a:r>
            <a:r>
              <a:rPr lang="de-DE" sz="800" dirty="0">
                <a:solidFill>
                  <a:srgbClr val="761A5D"/>
                </a:solidFill>
              </a:rPr>
              <a:t>. eine verschlüsselte </a:t>
            </a:r>
            <a:r>
              <a:rPr lang="de-DE" sz="800" dirty="0" err="1">
                <a:solidFill>
                  <a:srgbClr val="761A5D"/>
                </a:solidFill>
              </a:rPr>
              <a:t>pdf</a:t>
            </a:r>
            <a:r>
              <a:rPr lang="de-DE" sz="800" dirty="0">
                <a:solidFill>
                  <a:srgbClr val="761A5D"/>
                </a:solidFill>
              </a:rPr>
              <a:t>, die als Anhang versendet wird, ein </a:t>
            </a:r>
            <a:r>
              <a:rPr lang="de-DE" sz="800" dirty="0" smtClean="0">
                <a:solidFill>
                  <a:srgbClr val="761A5D"/>
                </a:solidFill>
              </a:rPr>
              <a:t>passwortgeschütztes Word-Dokument</a:t>
            </a:r>
            <a:r>
              <a:rPr lang="de-DE" sz="800" dirty="0">
                <a:solidFill>
                  <a:srgbClr val="761A5D"/>
                </a:solidFill>
              </a:rPr>
              <a:t>…)</a:t>
            </a:r>
          </a:p>
          <a:p>
            <a:endParaRPr lang="de-DE" sz="800" dirty="0">
              <a:solidFill>
                <a:srgbClr val="761A5D"/>
              </a:solidFill>
            </a:endParaRPr>
          </a:p>
        </p:txBody>
      </p:sp>
    </p:spTree>
    <p:extLst>
      <p:ext uri="{BB962C8B-B14F-4D97-AF65-F5344CB8AC3E}">
        <p14:creationId xmlns:p14="http://schemas.microsoft.com/office/powerpoint/2010/main" val="84851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295636" y="476672"/>
            <a:ext cx="6552728" cy="1015663"/>
          </a:xfrm>
          <a:prstGeom prst="rect">
            <a:avLst/>
          </a:prstGeom>
          <a:noFill/>
        </p:spPr>
        <p:txBody>
          <a:bodyPr wrap="square" rtlCol="0">
            <a:spAutoFit/>
          </a:bodyPr>
          <a:lstStyle/>
          <a:p>
            <a:pPr algn="ctr"/>
            <a:r>
              <a:rPr lang="de-DE" sz="2000" b="1" dirty="0" smtClean="0">
                <a:solidFill>
                  <a:srgbClr val="761A5D"/>
                </a:solidFill>
              </a:rPr>
              <a:t>Empfehlungen der Orientierungshilfe „Maßnahmen zum Schutz personenbezogener Daten bei der Übermittlung per E-Mail“</a:t>
            </a:r>
            <a:endParaRPr lang="de-DE" sz="2000" b="1" dirty="0">
              <a:solidFill>
                <a:srgbClr val="761A5D"/>
              </a:solidFill>
            </a:endParaRPr>
          </a:p>
        </p:txBody>
      </p:sp>
      <p:sp>
        <p:nvSpPr>
          <p:cNvPr id="4" name="Textfeld 3"/>
          <p:cNvSpPr txBox="1"/>
          <p:nvPr/>
        </p:nvSpPr>
        <p:spPr>
          <a:xfrm>
            <a:off x="683568" y="1636351"/>
            <a:ext cx="7776864" cy="2062103"/>
          </a:xfrm>
          <a:prstGeom prst="rect">
            <a:avLst/>
          </a:prstGeom>
          <a:solidFill>
            <a:schemeClr val="accent6">
              <a:lumMod val="20000"/>
              <a:lumOff val="80000"/>
            </a:schemeClr>
          </a:solidFill>
        </p:spPr>
        <p:txBody>
          <a:bodyPr wrap="square" rtlCol="0">
            <a:spAutoFit/>
          </a:bodyPr>
          <a:lstStyle/>
          <a:p>
            <a:pPr marL="342900" indent="-342900">
              <a:buAutoNum type="arabicPeriod"/>
            </a:pPr>
            <a:r>
              <a:rPr lang="de-DE" b="1" dirty="0" smtClean="0"/>
              <a:t>Normale Risiken</a:t>
            </a:r>
          </a:p>
          <a:p>
            <a:pPr marL="342900" indent="-342900">
              <a:buAutoNum type="arabicPeriod"/>
            </a:pPr>
            <a:endParaRPr lang="de-DE" dirty="0" smtClean="0"/>
          </a:p>
          <a:p>
            <a:r>
              <a:rPr lang="de-DE" dirty="0" smtClean="0"/>
              <a:t>Technische Voraussetzungen für den sicheren Empfang über verschlüsselte Kanäle sind zu schaffen (TLS-Verbindung). Kann die Authentizität nicht bestätigt werden, ist die E-Mail im Zweifel zurückzuweisen!</a:t>
            </a:r>
          </a:p>
          <a:p>
            <a:endParaRPr lang="de-DE" dirty="0"/>
          </a:p>
          <a:p>
            <a:r>
              <a:rPr lang="de-DE" dirty="0" smtClean="0"/>
              <a:t>Beim Versand von E-Mails ist eine obligatorische Transportverschlüsselung notwendig.</a:t>
            </a:r>
          </a:p>
        </p:txBody>
      </p:sp>
      <p:sp>
        <p:nvSpPr>
          <p:cNvPr id="5" name="Textfeld 4"/>
          <p:cNvSpPr txBox="1"/>
          <p:nvPr/>
        </p:nvSpPr>
        <p:spPr>
          <a:xfrm>
            <a:off x="683568" y="3861048"/>
            <a:ext cx="7776864" cy="2062103"/>
          </a:xfrm>
          <a:prstGeom prst="rect">
            <a:avLst/>
          </a:prstGeom>
          <a:solidFill>
            <a:schemeClr val="accent6">
              <a:lumMod val="20000"/>
              <a:lumOff val="80000"/>
            </a:schemeClr>
          </a:solidFill>
        </p:spPr>
        <p:txBody>
          <a:bodyPr wrap="square" rtlCol="0">
            <a:spAutoFit/>
          </a:bodyPr>
          <a:lstStyle/>
          <a:p>
            <a:r>
              <a:rPr lang="de-DE" b="1" dirty="0" smtClean="0"/>
              <a:t>2.   Hohe Risiken</a:t>
            </a:r>
          </a:p>
          <a:p>
            <a:endParaRPr lang="de-DE" dirty="0" smtClean="0"/>
          </a:p>
          <a:p>
            <a:r>
              <a:rPr lang="de-DE" dirty="0" smtClean="0"/>
              <a:t>Für den Empfang von E-Mails mit hohem Risiko muss eine Transportverschlüsselung und eine Ende-zu-Ende-Verschlüsselung ermöglicht werden. Signaturen müssen qualifiziert geprüft werden.</a:t>
            </a:r>
          </a:p>
          <a:p>
            <a:endParaRPr lang="de-DE" dirty="0"/>
          </a:p>
          <a:p>
            <a:r>
              <a:rPr lang="de-DE" dirty="0" smtClean="0"/>
              <a:t>Beim Versand ist eine Ende-zu-Ende-Verschlüsselung und eine qualifizierte Transportverschlüsselung zu verwenden!</a:t>
            </a:r>
          </a:p>
        </p:txBody>
      </p:sp>
    </p:spTree>
    <p:extLst>
      <p:ext uri="{BB962C8B-B14F-4D97-AF65-F5344CB8AC3E}">
        <p14:creationId xmlns:p14="http://schemas.microsoft.com/office/powerpoint/2010/main" val="1456338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836193" y="733832"/>
            <a:ext cx="3446777" cy="400110"/>
          </a:xfrm>
          <a:prstGeom prst="rect">
            <a:avLst/>
          </a:prstGeom>
          <a:noFill/>
        </p:spPr>
        <p:txBody>
          <a:bodyPr wrap="none" rtlCol="0">
            <a:spAutoFit/>
          </a:bodyPr>
          <a:lstStyle/>
          <a:p>
            <a:r>
              <a:rPr lang="de-DE" sz="2000" b="1" dirty="0" smtClean="0">
                <a:solidFill>
                  <a:srgbClr val="031961"/>
                </a:solidFill>
              </a:rPr>
              <a:t>Datenübermittlung per Fax</a:t>
            </a:r>
            <a:endParaRPr lang="de-DE" sz="2000" b="1" dirty="0">
              <a:solidFill>
                <a:srgbClr val="031961"/>
              </a:solidFill>
            </a:endParaRPr>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680" y="1333997"/>
            <a:ext cx="5688632" cy="4844226"/>
          </a:xfrm>
          <a:prstGeom prst="rect">
            <a:avLst/>
          </a:prstGeom>
        </p:spPr>
      </p:pic>
      <p:sp>
        <p:nvSpPr>
          <p:cNvPr id="6" name="Textfeld 5"/>
          <p:cNvSpPr txBox="1"/>
          <p:nvPr/>
        </p:nvSpPr>
        <p:spPr>
          <a:xfrm>
            <a:off x="6347445" y="5695740"/>
            <a:ext cx="2329011" cy="215444"/>
          </a:xfrm>
          <a:prstGeom prst="rect">
            <a:avLst/>
          </a:prstGeom>
          <a:noFill/>
        </p:spPr>
        <p:txBody>
          <a:bodyPr wrap="square" rtlCol="0">
            <a:spAutoFit/>
          </a:bodyPr>
          <a:lstStyle/>
          <a:p>
            <a:r>
              <a:rPr lang="de-DE" sz="800" dirty="0" smtClean="0"/>
              <a:t>Foto: </a:t>
            </a:r>
            <a:r>
              <a:rPr lang="de-DE" sz="800" dirty="0" err="1" smtClean="0"/>
              <a:t>wikimedia</a:t>
            </a:r>
            <a:r>
              <a:rPr lang="de-DE" sz="800" dirty="0" smtClean="0"/>
              <a:t> </a:t>
            </a:r>
            <a:r>
              <a:rPr lang="de-DE" sz="800" dirty="0" err="1" smtClean="0"/>
              <a:t>commons</a:t>
            </a:r>
            <a:r>
              <a:rPr lang="de-DE" sz="800" dirty="0" smtClean="0"/>
              <a:t> – </a:t>
            </a:r>
            <a:r>
              <a:rPr lang="de-DE" sz="800" dirty="0" err="1" smtClean="0"/>
              <a:t>License</a:t>
            </a:r>
            <a:r>
              <a:rPr lang="de-DE" sz="800" dirty="0" smtClean="0"/>
              <a:t> CC-Zero</a:t>
            </a:r>
            <a:endParaRPr lang="de-DE" sz="800" dirty="0"/>
          </a:p>
        </p:txBody>
      </p:sp>
    </p:spTree>
    <p:extLst>
      <p:ext uri="{BB962C8B-B14F-4D97-AF65-F5344CB8AC3E}">
        <p14:creationId xmlns:p14="http://schemas.microsoft.com/office/powerpoint/2010/main" val="29627969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547664" y="847418"/>
            <a:ext cx="6448560" cy="707886"/>
          </a:xfrm>
          <a:prstGeom prst="rect">
            <a:avLst/>
          </a:prstGeom>
          <a:noFill/>
        </p:spPr>
        <p:txBody>
          <a:bodyPr wrap="none" rtlCol="0">
            <a:spAutoFit/>
          </a:bodyPr>
          <a:lstStyle/>
          <a:p>
            <a:r>
              <a:rPr lang="de-DE" sz="2000" b="1" dirty="0" smtClean="0">
                <a:solidFill>
                  <a:srgbClr val="031961"/>
                </a:solidFill>
              </a:rPr>
              <a:t>Wie sicher ist die Übermittlung personenbezogener</a:t>
            </a:r>
          </a:p>
          <a:p>
            <a:r>
              <a:rPr lang="de-DE" sz="2000" b="1" dirty="0" smtClean="0">
                <a:solidFill>
                  <a:srgbClr val="031961"/>
                </a:solidFill>
              </a:rPr>
              <a:t>Daten mittels Faxgerät?</a:t>
            </a:r>
            <a:endParaRPr lang="de-DE" sz="2000" dirty="0"/>
          </a:p>
        </p:txBody>
      </p:sp>
      <p:sp>
        <p:nvSpPr>
          <p:cNvPr id="4" name="Textfeld 3"/>
          <p:cNvSpPr txBox="1"/>
          <p:nvPr/>
        </p:nvSpPr>
        <p:spPr>
          <a:xfrm>
            <a:off x="1547664" y="1772816"/>
            <a:ext cx="6696744" cy="669414"/>
          </a:xfrm>
          <a:prstGeom prst="rect">
            <a:avLst/>
          </a:prstGeom>
          <a:noFill/>
        </p:spPr>
        <p:txBody>
          <a:bodyPr wrap="square" rtlCol="0">
            <a:spAutoFit/>
          </a:bodyPr>
          <a:lstStyle/>
          <a:p>
            <a:pPr>
              <a:lnSpc>
                <a:spcPts val="1500"/>
              </a:lnSpc>
            </a:pPr>
            <a:r>
              <a:rPr lang="de-DE" dirty="0" smtClean="0"/>
              <a:t>Im klassischen Telefonnetz (analog, ISDN) wurden die Telefonleitungen zusammengeschaltet, sodass immer eine Ende-zu-Ende-Verbindung entstand. Dieser Übertragungsweg gilt als relativ sicher!</a:t>
            </a:r>
            <a:endParaRPr lang="de-DE" b="1" dirty="0"/>
          </a:p>
        </p:txBody>
      </p:sp>
      <p:sp>
        <p:nvSpPr>
          <p:cNvPr id="8" name="Textfeld 7"/>
          <p:cNvSpPr txBox="1"/>
          <p:nvPr/>
        </p:nvSpPr>
        <p:spPr>
          <a:xfrm>
            <a:off x="1567186" y="2644924"/>
            <a:ext cx="6696744" cy="669414"/>
          </a:xfrm>
          <a:prstGeom prst="rect">
            <a:avLst/>
          </a:prstGeom>
          <a:noFill/>
        </p:spPr>
        <p:txBody>
          <a:bodyPr wrap="square" rtlCol="0">
            <a:spAutoFit/>
          </a:bodyPr>
          <a:lstStyle/>
          <a:p>
            <a:pPr>
              <a:lnSpc>
                <a:spcPts val="1500"/>
              </a:lnSpc>
            </a:pPr>
            <a:r>
              <a:rPr lang="de-DE" dirty="0" smtClean="0"/>
              <a:t>Stand 2021wurden die klassischen Anschlüsse fast vollständig auf digitale Technik umgestellt. Die Übertragung erfolgt als Datenpaket über das Internet (Fax-</a:t>
            </a:r>
            <a:r>
              <a:rPr lang="de-DE" dirty="0" err="1" smtClean="0"/>
              <a:t>over</a:t>
            </a:r>
            <a:r>
              <a:rPr lang="de-DE" dirty="0" smtClean="0"/>
              <a:t>-IP – </a:t>
            </a:r>
            <a:r>
              <a:rPr lang="de-DE" dirty="0" err="1" smtClean="0"/>
              <a:t>FoIP</a:t>
            </a:r>
            <a:r>
              <a:rPr lang="de-DE" dirty="0" smtClean="0"/>
              <a:t>).</a:t>
            </a:r>
            <a:endParaRPr lang="de-DE" b="1" dirty="0"/>
          </a:p>
        </p:txBody>
      </p:sp>
      <p:sp>
        <p:nvSpPr>
          <p:cNvPr id="10" name="Textfeld 9"/>
          <p:cNvSpPr txBox="1"/>
          <p:nvPr/>
        </p:nvSpPr>
        <p:spPr>
          <a:xfrm>
            <a:off x="1547664" y="3548045"/>
            <a:ext cx="6696744" cy="284693"/>
          </a:xfrm>
          <a:prstGeom prst="rect">
            <a:avLst/>
          </a:prstGeom>
          <a:noFill/>
        </p:spPr>
        <p:txBody>
          <a:bodyPr wrap="square" rtlCol="0">
            <a:spAutoFit/>
          </a:bodyPr>
          <a:lstStyle/>
          <a:p>
            <a:pPr>
              <a:lnSpc>
                <a:spcPts val="1500"/>
              </a:lnSpc>
            </a:pPr>
            <a:r>
              <a:rPr lang="de-DE" dirty="0" smtClean="0"/>
              <a:t>Technisch passiert das Gleiche wie bei der Übertragung einer E-Mail.</a:t>
            </a:r>
            <a:endParaRPr lang="de-DE" b="1" dirty="0"/>
          </a:p>
        </p:txBody>
      </p:sp>
    </p:spTree>
    <p:extLst>
      <p:ext uri="{BB962C8B-B14F-4D97-AF65-F5344CB8AC3E}">
        <p14:creationId xmlns:p14="http://schemas.microsoft.com/office/powerpoint/2010/main" val="174392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709424" y="534214"/>
            <a:ext cx="1725152" cy="400110"/>
          </a:xfrm>
          <a:prstGeom prst="rect">
            <a:avLst/>
          </a:prstGeom>
          <a:noFill/>
        </p:spPr>
        <p:txBody>
          <a:bodyPr wrap="none" rtlCol="0">
            <a:spAutoFit/>
          </a:bodyPr>
          <a:lstStyle/>
          <a:p>
            <a:r>
              <a:rPr lang="de-DE" sz="2000" b="1" dirty="0" smtClean="0">
                <a:solidFill>
                  <a:srgbClr val="031961"/>
                </a:solidFill>
              </a:rPr>
              <a:t>PROBLEME:</a:t>
            </a:r>
            <a:endParaRPr lang="de-DE" sz="2000" b="1" dirty="0">
              <a:solidFill>
                <a:srgbClr val="031961"/>
              </a:solidFill>
            </a:endParaRPr>
          </a:p>
        </p:txBody>
      </p:sp>
      <p:sp>
        <p:nvSpPr>
          <p:cNvPr id="6" name="Textfeld 5"/>
          <p:cNvSpPr txBox="1"/>
          <p:nvPr/>
        </p:nvSpPr>
        <p:spPr>
          <a:xfrm>
            <a:off x="1619672" y="969026"/>
            <a:ext cx="5904656" cy="2062103"/>
          </a:xfrm>
          <a:prstGeom prst="rect">
            <a:avLst/>
          </a:prstGeom>
          <a:solidFill>
            <a:schemeClr val="accent6">
              <a:lumMod val="20000"/>
              <a:lumOff val="80000"/>
            </a:schemeClr>
          </a:solidFill>
        </p:spPr>
        <p:txBody>
          <a:bodyPr wrap="square" rtlCol="0">
            <a:spAutoFit/>
          </a:bodyPr>
          <a:lstStyle/>
          <a:p>
            <a:pPr marL="342900" indent="-342900">
              <a:buAutoNum type="arabicPeriod"/>
            </a:pPr>
            <a:r>
              <a:rPr lang="de-DE" b="1" dirty="0" smtClean="0"/>
              <a:t>Verschlüsselung</a:t>
            </a:r>
          </a:p>
          <a:p>
            <a:pPr marL="342900" indent="-342900">
              <a:buAutoNum type="arabicPeriod"/>
            </a:pPr>
            <a:endParaRPr lang="de-DE" dirty="0" smtClean="0"/>
          </a:p>
          <a:p>
            <a:r>
              <a:rPr lang="de-DE" dirty="0" smtClean="0"/>
              <a:t>Eine Verschlüsselung ist technisch möglich. Voraussetzung ist aber, dass die Verschlüsselungstechnik von beiden Seiten (Sender und Empfänger) unterstützt wird.</a:t>
            </a:r>
          </a:p>
          <a:p>
            <a:endParaRPr lang="de-DE" dirty="0"/>
          </a:p>
          <a:p>
            <a:r>
              <a:rPr lang="de-DE" dirty="0" smtClean="0"/>
              <a:t>Unterstützt der Empfänger keine Verschlüsselung, dann erfolgt die Übertragung unverschlüsselt. </a:t>
            </a:r>
          </a:p>
        </p:txBody>
      </p:sp>
      <p:sp>
        <p:nvSpPr>
          <p:cNvPr id="5" name="Textfeld 4"/>
          <p:cNvSpPr txBox="1"/>
          <p:nvPr/>
        </p:nvSpPr>
        <p:spPr>
          <a:xfrm>
            <a:off x="1619672" y="3501008"/>
            <a:ext cx="5904656" cy="2308324"/>
          </a:xfrm>
          <a:prstGeom prst="rect">
            <a:avLst/>
          </a:prstGeom>
          <a:solidFill>
            <a:schemeClr val="accent6">
              <a:lumMod val="20000"/>
              <a:lumOff val="80000"/>
            </a:schemeClr>
          </a:solidFill>
        </p:spPr>
        <p:txBody>
          <a:bodyPr wrap="square" rtlCol="0">
            <a:spAutoFit/>
          </a:bodyPr>
          <a:lstStyle/>
          <a:p>
            <a:r>
              <a:rPr lang="de-DE" b="1" dirty="0" smtClean="0"/>
              <a:t>2.   Weiterverarbeitung des Faxes auf Empfängerseite</a:t>
            </a:r>
          </a:p>
          <a:p>
            <a:pPr marL="342900" indent="-342900">
              <a:buAutoNum type="arabicPeriod"/>
            </a:pPr>
            <a:endParaRPr lang="de-DE" dirty="0" smtClean="0"/>
          </a:p>
          <a:p>
            <a:r>
              <a:rPr lang="de-DE" dirty="0" smtClean="0"/>
              <a:t>Oftmals erfolgt eine Umwandlung in eine E-Mail zwecks Lesbarkeit am PC.</a:t>
            </a:r>
          </a:p>
          <a:p>
            <a:endParaRPr lang="de-DE" dirty="0"/>
          </a:p>
          <a:p>
            <a:r>
              <a:rPr lang="de-DE" dirty="0" smtClean="0"/>
              <a:t>Für den Versender ist nicht kontrollierbar, was mit dieser E-Mail passiert. Wird diese verschlüsselt? Erfolgt ggf. eine Speicherung in einem nicht DS-GVO-konformem Cloud-Speicher?</a:t>
            </a:r>
          </a:p>
        </p:txBody>
      </p:sp>
    </p:spTree>
    <p:extLst>
      <p:ext uri="{BB962C8B-B14F-4D97-AF65-F5344CB8AC3E}">
        <p14:creationId xmlns:p14="http://schemas.microsoft.com/office/powerpoint/2010/main" val="353739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547664" y="847418"/>
            <a:ext cx="2210862" cy="400110"/>
          </a:xfrm>
          <a:prstGeom prst="rect">
            <a:avLst/>
          </a:prstGeom>
          <a:noFill/>
        </p:spPr>
        <p:txBody>
          <a:bodyPr wrap="none" rtlCol="0">
            <a:spAutoFit/>
          </a:bodyPr>
          <a:lstStyle/>
          <a:p>
            <a:r>
              <a:rPr lang="de-DE" sz="2000" b="1" dirty="0" smtClean="0">
                <a:solidFill>
                  <a:srgbClr val="031961"/>
                </a:solidFill>
              </a:rPr>
              <a:t>Rechtsprechung</a:t>
            </a:r>
            <a:endParaRPr lang="de-DE" sz="2000" dirty="0"/>
          </a:p>
        </p:txBody>
      </p:sp>
      <p:sp>
        <p:nvSpPr>
          <p:cNvPr id="4" name="Textfeld 3"/>
          <p:cNvSpPr txBox="1"/>
          <p:nvPr/>
        </p:nvSpPr>
        <p:spPr>
          <a:xfrm>
            <a:off x="1547664" y="1556792"/>
            <a:ext cx="6696744" cy="1438855"/>
          </a:xfrm>
          <a:prstGeom prst="rect">
            <a:avLst/>
          </a:prstGeom>
          <a:noFill/>
        </p:spPr>
        <p:txBody>
          <a:bodyPr wrap="square" rtlCol="0">
            <a:spAutoFit/>
          </a:bodyPr>
          <a:lstStyle/>
          <a:p>
            <a:pPr>
              <a:lnSpc>
                <a:spcPts val="1500"/>
              </a:lnSpc>
            </a:pPr>
            <a:r>
              <a:rPr lang="de-DE" dirty="0"/>
              <a:t>	</a:t>
            </a:r>
          </a:p>
          <a:p>
            <a:pPr>
              <a:lnSpc>
                <a:spcPts val="1500"/>
              </a:lnSpc>
            </a:pPr>
            <a:r>
              <a:rPr lang="de-DE" b="1" dirty="0"/>
              <a:t>OVG </a:t>
            </a:r>
            <a:r>
              <a:rPr lang="de-DE" b="1" dirty="0" smtClean="0"/>
              <a:t>Lüneburg</a:t>
            </a:r>
          </a:p>
          <a:p>
            <a:pPr>
              <a:lnSpc>
                <a:spcPts val="1500"/>
              </a:lnSpc>
            </a:pPr>
            <a:endParaRPr lang="de-DE" dirty="0"/>
          </a:p>
          <a:p>
            <a:pPr>
              <a:lnSpc>
                <a:spcPts val="1500"/>
              </a:lnSpc>
            </a:pPr>
            <a:r>
              <a:rPr lang="de-DE" dirty="0"/>
              <a:t>Beschluss vom </a:t>
            </a:r>
            <a:r>
              <a:rPr lang="de-DE" dirty="0" smtClean="0"/>
              <a:t>22.07.2020 - 11 </a:t>
            </a:r>
            <a:r>
              <a:rPr lang="de-DE" dirty="0"/>
              <a:t>LA 104/19</a:t>
            </a:r>
          </a:p>
          <a:p>
            <a:pPr>
              <a:lnSpc>
                <a:spcPts val="1500"/>
              </a:lnSpc>
            </a:pPr>
            <a:endParaRPr lang="de-DE" dirty="0" smtClean="0"/>
          </a:p>
          <a:p>
            <a:pPr>
              <a:lnSpc>
                <a:spcPts val="1500"/>
              </a:lnSpc>
            </a:pPr>
            <a:r>
              <a:rPr lang="de-DE" dirty="0" smtClean="0"/>
              <a:t>Feststellung </a:t>
            </a:r>
            <a:r>
              <a:rPr lang="de-DE" dirty="0"/>
              <a:t>der Rechtswidrigkeit der Übermittlung personenbezogener Daten durch eine Behörde per Telefax </a:t>
            </a:r>
            <a:endParaRPr lang="de-DE" b="1" dirty="0"/>
          </a:p>
        </p:txBody>
      </p:sp>
      <p:sp>
        <p:nvSpPr>
          <p:cNvPr id="6" name="Textfeld 5"/>
          <p:cNvSpPr txBox="1"/>
          <p:nvPr/>
        </p:nvSpPr>
        <p:spPr>
          <a:xfrm>
            <a:off x="2051050" y="3212976"/>
            <a:ext cx="5689972" cy="1997150"/>
          </a:xfrm>
          <a:prstGeom prst="rect">
            <a:avLst/>
          </a:prstGeom>
          <a:solidFill>
            <a:schemeClr val="accent6">
              <a:lumMod val="20000"/>
              <a:lumOff val="80000"/>
            </a:schemeClr>
          </a:solidFill>
        </p:spPr>
        <p:txBody>
          <a:bodyPr wrap="square" rtlCol="0">
            <a:spAutoFit/>
          </a:bodyPr>
          <a:lstStyle/>
          <a:p>
            <a:pPr algn="ctr">
              <a:lnSpc>
                <a:spcPct val="150000"/>
              </a:lnSpc>
            </a:pPr>
            <a:r>
              <a:rPr lang="de-DE" sz="1200" dirty="0"/>
              <a:t>Bei der Übermittlung von personenbezogenen Daten per Fax muss die Behörde zur Gewährleistung des Grundrechts auf informationelle Selbstbestimmung des Betroffenen Sicherungsvorkehrungen treffen. Welches Schutzniveau dabei einzuhalten ist, richtet sich nach der Sensibilität und Bedeutung der zu übermittelnden Daten, den potentiellen Gefahren bei der Faxübermittlung, dem Grad der Schutzbedürftigkeit des Betroffenen und dem mit den Sicherungsmaßnahmen verbundenen Aufwand.</a:t>
            </a:r>
          </a:p>
        </p:txBody>
      </p:sp>
    </p:spTree>
    <p:extLst>
      <p:ext uri="{BB962C8B-B14F-4D97-AF65-F5344CB8AC3E}">
        <p14:creationId xmlns:p14="http://schemas.microsoft.com/office/powerpoint/2010/main" val="9296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547664" y="847418"/>
            <a:ext cx="2210862" cy="400110"/>
          </a:xfrm>
          <a:prstGeom prst="rect">
            <a:avLst/>
          </a:prstGeom>
          <a:noFill/>
        </p:spPr>
        <p:txBody>
          <a:bodyPr wrap="none" rtlCol="0">
            <a:spAutoFit/>
          </a:bodyPr>
          <a:lstStyle/>
          <a:p>
            <a:r>
              <a:rPr lang="de-DE" sz="2000" b="1" dirty="0" smtClean="0">
                <a:solidFill>
                  <a:srgbClr val="031961"/>
                </a:solidFill>
              </a:rPr>
              <a:t>Rechtsprechung</a:t>
            </a:r>
            <a:endParaRPr lang="de-DE" sz="2000" dirty="0"/>
          </a:p>
        </p:txBody>
      </p:sp>
      <p:sp>
        <p:nvSpPr>
          <p:cNvPr id="4" name="Textfeld 3"/>
          <p:cNvSpPr txBox="1"/>
          <p:nvPr/>
        </p:nvSpPr>
        <p:spPr>
          <a:xfrm>
            <a:off x="1547664" y="1556792"/>
            <a:ext cx="6696744" cy="1438855"/>
          </a:xfrm>
          <a:prstGeom prst="rect">
            <a:avLst/>
          </a:prstGeom>
          <a:noFill/>
        </p:spPr>
        <p:txBody>
          <a:bodyPr wrap="square" rtlCol="0">
            <a:spAutoFit/>
          </a:bodyPr>
          <a:lstStyle/>
          <a:p>
            <a:pPr>
              <a:lnSpc>
                <a:spcPts val="1500"/>
              </a:lnSpc>
            </a:pPr>
            <a:r>
              <a:rPr lang="de-DE" dirty="0"/>
              <a:t>	</a:t>
            </a:r>
          </a:p>
          <a:p>
            <a:pPr>
              <a:lnSpc>
                <a:spcPts val="1500"/>
              </a:lnSpc>
            </a:pPr>
            <a:r>
              <a:rPr lang="de-DE" b="1" dirty="0"/>
              <a:t>VG Mainz 1. </a:t>
            </a:r>
            <a:r>
              <a:rPr lang="de-DE" b="1" dirty="0" smtClean="0"/>
              <a:t>Kammer</a:t>
            </a:r>
          </a:p>
          <a:p>
            <a:pPr>
              <a:lnSpc>
                <a:spcPts val="1500"/>
              </a:lnSpc>
            </a:pPr>
            <a:endParaRPr lang="de-DE" dirty="0"/>
          </a:p>
          <a:p>
            <a:pPr>
              <a:lnSpc>
                <a:spcPts val="1500"/>
              </a:lnSpc>
            </a:pPr>
            <a:r>
              <a:rPr lang="de-DE" dirty="0" smtClean="0"/>
              <a:t>Urteil vom 17.12.2020- </a:t>
            </a:r>
            <a:r>
              <a:rPr lang="de-DE" dirty="0"/>
              <a:t>1 K </a:t>
            </a:r>
            <a:r>
              <a:rPr lang="de-DE" dirty="0" smtClean="0"/>
              <a:t>778/19.MZ</a:t>
            </a:r>
          </a:p>
          <a:p>
            <a:pPr>
              <a:lnSpc>
                <a:spcPts val="1500"/>
              </a:lnSpc>
            </a:pPr>
            <a:endParaRPr lang="de-DE" dirty="0" smtClean="0"/>
          </a:p>
          <a:p>
            <a:pPr>
              <a:lnSpc>
                <a:spcPts val="1500"/>
              </a:lnSpc>
            </a:pPr>
            <a:r>
              <a:rPr lang="de-DE" dirty="0" smtClean="0"/>
              <a:t>Feststellung </a:t>
            </a:r>
            <a:r>
              <a:rPr lang="de-DE" dirty="0"/>
              <a:t>der Rechtswidrigkeit der Übermittlung personenbezogener Daten durch eine Behörde per Telefax </a:t>
            </a:r>
            <a:endParaRPr lang="de-DE" b="1" dirty="0"/>
          </a:p>
        </p:txBody>
      </p:sp>
      <p:sp>
        <p:nvSpPr>
          <p:cNvPr id="6" name="Textfeld 5"/>
          <p:cNvSpPr txBox="1"/>
          <p:nvPr/>
        </p:nvSpPr>
        <p:spPr>
          <a:xfrm>
            <a:off x="2051050" y="3212976"/>
            <a:ext cx="5689972" cy="1443152"/>
          </a:xfrm>
          <a:prstGeom prst="rect">
            <a:avLst/>
          </a:prstGeom>
          <a:solidFill>
            <a:schemeClr val="accent6">
              <a:lumMod val="20000"/>
              <a:lumOff val="80000"/>
            </a:schemeClr>
          </a:solidFill>
        </p:spPr>
        <p:txBody>
          <a:bodyPr wrap="square" rtlCol="0">
            <a:spAutoFit/>
          </a:bodyPr>
          <a:lstStyle/>
          <a:p>
            <a:pPr algn="ctr">
              <a:lnSpc>
                <a:spcPct val="150000"/>
              </a:lnSpc>
            </a:pPr>
            <a:r>
              <a:rPr lang="de-DE" sz="1200" dirty="0"/>
              <a:t>Ein angemessenes Schutzniveau im Sinne des Art. 32 Abs. 1 DS-GVO (</a:t>
            </a:r>
            <a:r>
              <a:rPr lang="de-DE" sz="1200" dirty="0" err="1"/>
              <a:t>juris</a:t>
            </a:r>
            <a:r>
              <a:rPr lang="de-DE" sz="1200" dirty="0"/>
              <a:t>: EUV 2016/679) ist auch bei Berufsgeheimnisträgern (hier: Rechtsanwälte) grundsätzlich durch Nutzung einer (obligatorischen) Transportverschlüsselung anzunehmen, soweit nicht im Einzelfall besondere Anhaltspunkte für einen erhöhten Schutzbedarf </a:t>
            </a:r>
            <a:r>
              <a:rPr lang="de-DE" sz="1200" dirty="0" smtClean="0"/>
              <a:t>bestehen.</a:t>
            </a:r>
            <a:endParaRPr lang="de-DE" sz="1200" dirty="0"/>
          </a:p>
        </p:txBody>
      </p:sp>
    </p:spTree>
    <p:extLst>
      <p:ext uri="{BB962C8B-B14F-4D97-AF65-F5344CB8AC3E}">
        <p14:creationId xmlns:p14="http://schemas.microsoft.com/office/powerpoint/2010/main" val="30974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5656" y="947926"/>
            <a:ext cx="3746538" cy="400110"/>
          </a:xfrm>
          <a:prstGeom prst="rect">
            <a:avLst/>
          </a:prstGeom>
          <a:noFill/>
        </p:spPr>
        <p:txBody>
          <a:bodyPr wrap="none" rtlCol="0">
            <a:spAutoFit/>
          </a:bodyPr>
          <a:lstStyle/>
          <a:p>
            <a:r>
              <a:rPr lang="de-DE" sz="2000" b="1" dirty="0" smtClean="0">
                <a:solidFill>
                  <a:srgbClr val="031961"/>
                </a:solidFill>
              </a:rPr>
              <a:t>Standpunkt der LfDI Bremen:</a:t>
            </a:r>
            <a:endParaRPr lang="de-DE" sz="2000" dirty="0"/>
          </a:p>
        </p:txBody>
      </p:sp>
      <p:sp>
        <p:nvSpPr>
          <p:cNvPr id="6" name="Textfeld 5"/>
          <p:cNvSpPr txBox="1"/>
          <p:nvPr/>
        </p:nvSpPr>
        <p:spPr>
          <a:xfrm>
            <a:off x="1116956" y="1484784"/>
            <a:ext cx="7056784" cy="4324261"/>
          </a:xfrm>
          <a:prstGeom prst="rect">
            <a:avLst/>
          </a:prstGeom>
          <a:solidFill>
            <a:schemeClr val="accent6">
              <a:lumMod val="20000"/>
              <a:lumOff val="80000"/>
            </a:schemeClr>
          </a:solidFill>
        </p:spPr>
        <p:txBody>
          <a:bodyPr wrap="square" rtlCol="0">
            <a:spAutoFit/>
          </a:bodyPr>
          <a:lstStyle/>
          <a:p>
            <a:pPr algn="ctr">
              <a:lnSpc>
                <a:spcPts val="1500"/>
              </a:lnSpc>
            </a:pPr>
            <a:endParaRPr lang="de-DE" dirty="0" smtClean="0"/>
          </a:p>
          <a:p>
            <a:pPr algn="ctr">
              <a:lnSpc>
                <a:spcPts val="1500"/>
              </a:lnSpc>
            </a:pPr>
            <a:endParaRPr lang="de-DE" sz="2000" dirty="0"/>
          </a:p>
          <a:p>
            <a:pPr algn="ctr">
              <a:lnSpc>
                <a:spcPct val="150000"/>
              </a:lnSpc>
            </a:pPr>
            <a:r>
              <a:rPr lang="de-DE" sz="2000" b="1" dirty="0" smtClean="0"/>
              <a:t>„</a:t>
            </a:r>
            <a:r>
              <a:rPr lang="de-DE" sz="2000" b="1" dirty="0"/>
              <a:t>Für den Versand personenbezogener Daten müssen daher alternative, sichere und damit geeignete Verfahren, wie etwa Ende-zu-Ende verschlüsselte E-Mails oder – im Zweifel – auch die herkömmliche Post genutzt werden</a:t>
            </a:r>
            <a:r>
              <a:rPr lang="de-DE" sz="2000" b="1" dirty="0" smtClean="0"/>
              <a:t>.“</a:t>
            </a:r>
          </a:p>
          <a:p>
            <a:pPr algn="ctr">
              <a:lnSpc>
                <a:spcPts val="1500"/>
              </a:lnSpc>
            </a:pPr>
            <a:endParaRPr lang="de-DE" dirty="0"/>
          </a:p>
          <a:p>
            <a:pPr algn="ctr">
              <a:lnSpc>
                <a:spcPts val="1500"/>
              </a:lnSpc>
            </a:pPr>
            <a:endParaRPr lang="de-DE" dirty="0" smtClean="0"/>
          </a:p>
          <a:p>
            <a:pPr algn="ctr">
              <a:lnSpc>
                <a:spcPts val="1500"/>
              </a:lnSpc>
            </a:pPr>
            <a:endParaRPr lang="de-DE" dirty="0" smtClean="0"/>
          </a:p>
          <a:p>
            <a:pPr algn="ctr">
              <a:lnSpc>
                <a:spcPts val="1500"/>
              </a:lnSpc>
            </a:pPr>
            <a:endParaRPr lang="de-DE" dirty="0"/>
          </a:p>
          <a:p>
            <a:pPr algn="r">
              <a:lnSpc>
                <a:spcPts val="1500"/>
              </a:lnSpc>
            </a:pPr>
            <a:r>
              <a:rPr lang="de-DE" sz="1000" dirty="0"/>
              <a:t>Quelle: Telefax ist nicht Datenschutz </a:t>
            </a:r>
            <a:r>
              <a:rPr lang="de-DE" sz="1000" dirty="0" smtClean="0"/>
              <a:t>konform</a:t>
            </a:r>
          </a:p>
          <a:p>
            <a:pPr algn="r">
              <a:lnSpc>
                <a:spcPts val="1500"/>
              </a:lnSpc>
            </a:pPr>
            <a:r>
              <a:rPr lang="de-DE" sz="1000" dirty="0" smtClean="0"/>
              <a:t>Die Landesbeauftragte für Datenschutz, Freie Hansestadt Bremen</a:t>
            </a:r>
          </a:p>
          <a:p>
            <a:pPr algn="r">
              <a:lnSpc>
                <a:spcPts val="1500"/>
              </a:lnSpc>
            </a:pPr>
            <a:r>
              <a:rPr lang="de-DE" sz="1000" dirty="0"/>
              <a:t>https://www.datenschutz.bremen.de/datenschutztipps/orientierungshilfen-und-handlungshilfen/telefax-ist-nicht-datenschutz-konform-16111</a:t>
            </a:r>
          </a:p>
        </p:txBody>
      </p:sp>
    </p:spTree>
    <p:extLst>
      <p:ext uri="{BB962C8B-B14F-4D97-AF65-F5344CB8AC3E}">
        <p14:creationId xmlns:p14="http://schemas.microsoft.com/office/powerpoint/2010/main" val="11489217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5656" y="947926"/>
            <a:ext cx="4758034" cy="400110"/>
          </a:xfrm>
          <a:prstGeom prst="rect">
            <a:avLst/>
          </a:prstGeom>
          <a:noFill/>
        </p:spPr>
        <p:txBody>
          <a:bodyPr wrap="none" rtlCol="0">
            <a:spAutoFit/>
          </a:bodyPr>
          <a:lstStyle/>
          <a:p>
            <a:r>
              <a:rPr lang="de-DE" sz="2000" b="1" dirty="0" smtClean="0">
                <a:solidFill>
                  <a:srgbClr val="031961"/>
                </a:solidFill>
              </a:rPr>
              <a:t>Standpunkt des LfDI Rheinland-Pfalz:</a:t>
            </a:r>
            <a:endParaRPr lang="de-DE" sz="2000" dirty="0"/>
          </a:p>
        </p:txBody>
      </p:sp>
      <p:sp>
        <p:nvSpPr>
          <p:cNvPr id="6" name="Textfeld 5"/>
          <p:cNvSpPr txBox="1"/>
          <p:nvPr/>
        </p:nvSpPr>
        <p:spPr>
          <a:xfrm>
            <a:off x="1116956" y="1484784"/>
            <a:ext cx="7056784" cy="4190314"/>
          </a:xfrm>
          <a:prstGeom prst="rect">
            <a:avLst/>
          </a:prstGeom>
          <a:solidFill>
            <a:schemeClr val="accent6">
              <a:lumMod val="20000"/>
              <a:lumOff val="80000"/>
            </a:schemeClr>
          </a:solidFill>
        </p:spPr>
        <p:txBody>
          <a:bodyPr wrap="square" rtlCol="0">
            <a:spAutoFit/>
          </a:bodyPr>
          <a:lstStyle/>
          <a:p>
            <a:pPr algn="ctr">
              <a:lnSpc>
                <a:spcPct val="150000"/>
              </a:lnSpc>
            </a:pPr>
            <a:r>
              <a:rPr lang="de-DE" sz="2000" b="1" dirty="0" smtClean="0"/>
              <a:t>Die </a:t>
            </a:r>
            <a:r>
              <a:rPr lang="de-DE" sz="2000" b="1" dirty="0"/>
              <a:t>Nutzung von unverschlüsselten Faxgeräten bei risikoreichen Verarbeitungen personenbezogener Daten ist als Datenschutzverstoß </a:t>
            </a:r>
            <a:r>
              <a:rPr lang="de-DE" sz="2000" b="1" dirty="0" smtClean="0"/>
              <a:t>einzuordnen. </a:t>
            </a:r>
            <a:r>
              <a:rPr lang="de-DE" sz="2000" b="1" dirty="0"/>
              <a:t>Als risikoreiche Verarbeitungen werden insbesondere die Verarbeitungen besonderer Kategorien von Daten angesehen, außerdem Verarbeitungen durch Berufsgeheimnisträger und Verarbeitungen, die sich aufgrund der Umstände des Einzelfalls als besonders risikoreich darstellen</a:t>
            </a:r>
            <a:r>
              <a:rPr lang="de-DE" sz="2000" b="1" dirty="0" smtClean="0"/>
              <a:t>.</a:t>
            </a:r>
            <a:endParaRPr lang="de-DE" sz="1000" dirty="0"/>
          </a:p>
        </p:txBody>
      </p:sp>
    </p:spTree>
    <p:extLst>
      <p:ext uri="{BB962C8B-B14F-4D97-AF65-F5344CB8AC3E}">
        <p14:creationId xmlns:p14="http://schemas.microsoft.com/office/powerpoint/2010/main" val="3966219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2656"/>
            <a:ext cx="9218036" cy="5665252"/>
          </a:xfrm>
          <a:prstGeom prst="rect">
            <a:avLst/>
          </a:prstGeom>
        </p:spPr>
      </p:pic>
      <p:sp>
        <p:nvSpPr>
          <p:cNvPr id="3" name="Textfeld 2"/>
          <p:cNvSpPr txBox="1"/>
          <p:nvPr/>
        </p:nvSpPr>
        <p:spPr>
          <a:xfrm>
            <a:off x="-25871" y="476672"/>
            <a:ext cx="2581647" cy="1631216"/>
          </a:xfrm>
          <a:prstGeom prst="rect">
            <a:avLst/>
          </a:prstGeom>
          <a:solidFill>
            <a:schemeClr val="bg1">
              <a:alpha val="71000"/>
            </a:schemeClr>
          </a:solidFill>
        </p:spPr>
        <p:txBody>
          <a:bodyPr wrap="square" rtlCol="0">
            <a:spAutoFit/>
          </a:bodyPr>
          <a:lstStyle/>
          <a:p>
            <a:r>
              <a:rPr lang="de-DE" sz="2000" b="1" dirty="0" smtClean="0">
                <a:solidFill>
                  <a:srgbClr val="761A5D"/>
                </a:solidFill>
              </a:rPr>
              <a:t>Sichere</a:t>
            </a:r>
          </a:p>
          <a:p>
            <a:r>
              <a:rPr lang="de-DE" sz="2000" b="1" dirty="0" smtClean="0">
                <a:solidFill>
                  <a:srgbClr val="761A5D"/>
                </a:solidFill>
              </a:rPr>
              <a:t>elektronische</a:t>
            </a:r>
          </a:p>
          <a:p>
            <a:r>
              <a:rPr lang="de-DE" sz="2000" b="1" dirty="0" smtClean="0">
                <a:solidFill>
                  <a:srgbClr val="761A5D"/>
                </a:solidFill>
              </a:rPr>
              <a:t>Kommunikation</a:t>
            </a:r>
          </a:p>
          <a:p>
            <a:r>
              <a:rPr lang="de-DE" sz="2000" b="1" dirty="0">
                <a:solidFill>
                  <a:srgbClr val="761A5D"/>
                </a:solidFill>
              </a:rPr>
              <a:t>i</a:t>
            </a:r>
            <a:r>
              <a:rPr lang="de-DE" sz="2000" b="1" dirty="0" smtClean="0">
                <a:solidFill>
                  <a:srgbClr val="761A5D"/>
                </a:solidFill>
              </a:rPr>
              <a:t>m Kontext</a:t>
            </a:r>
          </a:p>
          <a:p>
            <a:r>
              <a:rPr lang="de-DE" sz="2000" b="1" dirty="0" smtClean="0">
                <a:solidFill>
                  <a:srgbClr val="761A5D"/>
                </a:solidFill>
              </a:rPr>
              <a:t>des Datenschutzes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5656" y="947926"/>
            <a:ext cx="4758034" cy="400110"/>
          </a:xfrm>
          <a:prstGeom prst="rect">
            <a:avLst/>
          </a:prstGeom>
          <a:noFill/>
        </p:spPr>
        <p:txBody>
          <a:bodyPr wrap="none" rtlCol="0">
            <a:spAutoFit/>
          </a:bodyPr>
          <a:lstStyle/>
          <a:p>
            <a:r>
              <a:rPr lang="de-DE" sz="2000" b="1" dirty="0" smtClean="0">
                <a:solidFill>
                  <a:srgbClr val="031961"/>
                </a:solidFill>
              </a:rPr>
              <a:t>Standpunkt des LfDI Rheinland-Pfalz:</a:t>
            </a:r>
            <a:endParaRPr lang="de-DE" sz="2000" dirty="0"/>
          </a:p>
        </p:txBody>
      </p:sp>
      <p:sp>
        <p:nvSpPr>
          <p:cNvPr id="6" name="Textfeld 5"/>
          <p:cNvSpPr txBox="1"/>
          <p:nvPr/>
        </p:nvSpPr>
        <p:spPr>
          <a:xfrm>
            <a:off x="1116956" y="1484784"/>
            <a:ext cx="7056784" cy="2862322"/>
          </a:xfrm>
          <a:prstGeom prst="rect">
            <a:avLst/>
          </a:prstGeom>
          <a:solidFill>
            <a:schemeClr val="accent6">
              <a:lumMod val="20000"/>
              <a:lumOff val="80000"/>
            </a:schemeClr>
          </a:solidFill>
        </p:spPr>
        <p:txBody>
          <a:bodyPr wrap="square" rtlCol="0">
            <a:spAutoFit/>
          </a:bodyPr>
          <a:lstStyle/>
          <a:p>
            <a:pPr algn="ctr">
              <a:lnSpc>
                <a:spcPct val="150000"/>
              </a:lnSpc>
            </a:pPr>
            <a:r>
              <a:rPr lang="de-DE" sz="2000" b="1" dirty="0" smtClean="0"/>
              <a:t>Zu den Berufsgeheimnisträgern gehört im Bereich der kommunalen Behörden insbesondere die Gruppe der Sozialarbeiter/innen in den Jugendämtern oder Psychosozialen Beratungsstellen!</a:t>
            </a:r>
          </a:p>
          <a:p>
            <a:pPr algn="ctr">
              <a:lnSpc>
                <a:spcPct val="150000"/>
              </a:lnSpc>
            </a:pPr>
            <a:endParaRPr lang="de-DE" sz="2000" b="1" dirty="0"/>
          </a:p>
          <a:p>
            <a:pPr algn="ctr">
              <a:lnSpc>
                <a:spcPct val="150000"/>
              </a:lnSpc>
            </a:pPr>
            <a:r>
              <a:rPr lang="de-DE" sz="1000" dirty="0" smtClean="0"/>
              <a:t>Infos zu deren Kommunikation per E-Mail (gilt auch per Fax) </a:t>
            </a:r>
            <a:r>
              <a:rPr lang="de-DE" sz="1000" dirty="0" smtClean="0"/>
              <a:t>unter: https</a:t>
            </a:r>
            <a:r>
              <a:rPr lang="de-DE" sz="1000" dirty="0"/>
              <a:t>://www.datenschutz.rlp.de/de/themenfelder-themen/e-mail-berufsgeheimnistraeger/</a:t>
            </a:r>
            <a:endParaRPr lang="de-DE" sz="1000" dirty="0"/>
          </a:p>
        </p:txBody>
      </p:sp>
    </p:spTree>
    <p:extLst>
      <p:ext uri="{BB962C8B-B14F-4D97-AF65-F5344CB8AC3E}">
        <p14:creationId xmlns:p14="http://schemas.microsoft.com/office/powerpoint/2010/main" val="13979989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898628" y="747871"/>
            <a:ext cx="5394747" cy="400110"/>
          </a:xfrm>
          <a:prstGeom prst="rect">
            <a:avLst/>
          </a:prstGeom>
          <a:noFill/>
        </p:spPr>
        <p:txBody>
          <a:bodyPr wrap="none" rtlCol="0">
            <a:spAutoFit/>
          </a:bodyPr>
          <a:lstStyle/>
          <a:p>
            <a:r>
              <a:rPr lang="de-DE" sz="2000" b="1" dirty="0" smtClean="0">
                <a:solidFill>
                  <a:srgbClr val="761A5D"/>
                </a:solidFill>
              </a:rPr>
              <a:t>Noch ungeklärt: Was ist mit Voice-</a:t>
            </a:r>
            <a:r>
              <a:rPr lang="de-DE" sz="2000" b="1" dirty="0" err="1" smtClean="0">
                <a:solidFill>
                  <a:srgbClr val="761A5D"/>
                </a:solidFill>
              </a:rPr>
              <a:t>over</a:t>
            </a:r>
            <a:r>
              <a:rPr lang="de-DE" sz="2000" b="1" dirty="0" smtClean="0">
                <a:solidFill>
                  <a:srgbClr val="761A5D"/>
                </a:solidFill>
              </a:rPr>
              <a:t>-IP?</a:t>
            </a:r>
            <a:endParaRPr lang="de-DE" sz="2000" dirty="0"/>
          </a:p>
        </p:txBody>
      </p:sp>
      <p:pic>
        <p:nvPicPr>
          <p:cNvPr id="2" name="Grafi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672" y="1333922"/>
            <a:ext cx="5952661" cy="4464496"/>
          </a:xfrm>
          <a:prstGeom prst="rect">
            <a:avLst/>
          </a:prstGeom>
        </p:spPr>
      </p:pic>
    </p:spTree>
    <p:extLst>
      <p:ext uri="{BB962C8B-B14F-4D97-AF65-F5344CB8AC3E}">
        <p14:creationId xmlns:p14="http://schemas.microsoft.com/office/powerpoint/2010/main" val="32460269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259632" y="1147981"/>
            <a:ext cx="2634054" cy="400110"/>
          </a:xfrm>
          <a:prstGeom prst="rect">
            <a:avLst/>
          </a:prstGeom>
          <a:noFill/>
        </p:spPr>
        <p:txBody>
          <a:bodyPr wrap="none" rtlCol="0">
            <a:spAutoFit/>
          </a:bodyPr>
          <a:lstStyle/>
          <a:p>
            <a:r>
              <a:rPr lang="de-DE" sz="2000" b="1" dirty="0" smtClean="0">
                <a:solidFill>
                  <a:srgbClr val="761A5D"/>
                </a:solidFill>
              </a:rPr>
              <a:t>Informationsquellen</a:t>
            </a:r>
            <a:endParaRPr lang="de-DE" sz="2000" dirty="0"/>
          </a:p>
        </p:txBody>
      </p:sp>
      <p:sp>
        <p:nvSpPr>
          <p:cNvPr id="9" name="Rechteck 8"/>
          <p:cNvSpPr/>
          <p:nvPr/>
        </p:nvSpPr>
        <p:spPr>
          <a:xfrm>
            <a:off x="1259632" y="1772816"/>
            <a:ext cx="6696744" cy="4832092"/>
          </a:xfrm>
          <a:prstGeom prst="rect">
            <a:avLst/>
          </a:prstGeom>
        </p:spPr>
        <p:txBody>
          <a:bodyPr wrap="square">
            <a:spAutoFit/>
          </a:bodyPr>
          <a:lstStyle/>
          <a:p>
            <a:r>
              <a:rPr lang="de-DE" dirty="0" smtClean="0"/>
              <a:t>Kommunale Fallbörse des LfDI: „Sichere elektronische Übermittlung personenbezogener Daten zwischen öffentlichen Stellen“</a:t>
            </a:r>
          </a:p>
          <a:p>
            <a:r>
              <a:rPr lang="de-DE" sz="1000" dirty="0" smtClean="0"/>
              <a:t>www.datenschutz.rlp.de</a:t>
            </a:r>
          </a:p>
          <a:p>
            <a:endParaRPr lang="de-DE" sz="1000" dirty="0" smtClean="0"/>
          </a:p>
          <a:p>
            <a:endParaRPr lang="de-DE" sz="1000" dirty="0"/>
          </a:p>
          <a:p>
            <a:r>
              <a:rPr lang="de-DE" dirty="0"/>
              <a:t>Worauf Berufsgeheimnisträger bei E-Mails achten </a:t>
            </a:r>
            <a:r>
              <a:rPr lang="de-DE" dirty="0" smtClean="0"/>
              <a:t>müssen</a:t>
            </a:r>
          </a:p>
          <a:p>
            <a:r>
              <a:rPr lang="de-DE" sz="1000" dirty="0" smtClean="0"/>
              <a:t>https</a:t>
            </a:r>
            <a:r>
              <a:rPr lang="de-DE" sz="1000" dirty="0"/>
              <a:t>://www.datenschutz.rlp.de/de/themenfelder-themen/e-mail-berufsgeheimnistraeger/</a:t>
            </a:r>
            <a:endParaRPr lang="de-DE" sz="1000" dirty="0" smtClean="0"/>
          </a:p>
          <a:p>
            <a:endParaRPr lang="de-DE" sz="1000" dirty="0" smtClean="0"/>
          </a:p>
          <a:p>
            <a:endParaRPr lang="de-DE" sz="1000" dirty="0"/>
          </a:p>
          <a:p>
            <a:r>
              <a:rPr lang="de-DE" dirty="0" smtClean="0"/>
              <a:t>Maßnahmen zum Schutz personenbezogener Daten bei der Übermittlung per E-Mail, Orientierungshilfe der DSK</a:t>
            </a:r>
          </a:p>
          <a:p>
            <a:r>
              <a:rPr lang="de-DE" sz="1000" dirty="0"/>
              <a:t>https://www.datenschutzkonferenz-online.de/media/oh/20210616_orientierungshilfe_e_mail_verschluesselung.pdf</a:t>
            </a:r>
          </a:p>
          <a:p>
            <a:endParaRPr lang="de-DE" sz="1000" dirty="0" smtClean="0"/>
          </a:p>
          <a:p>
            <a:endParaRPr lang="de-DE" sz="1000" dirty="0"/>
          </a:p>
          <a:p>
            <a:r>
              <a:rPr lang="de-DE" dirty="0" smtClean="0"/>
              <a:t>Telefax ist nicht Datenschutz konform, Meldung der LfDI Bremen</a:t>
            </a:r>
          </a:p>
          <a:p>
            <a:r>
              <a:rPr lang="de-DE" sz="1000" dirty="0"/>
              <a:t>https://www.datenschutz.bremen.de/datenschutztipps/orientierungshilfen-und-handlungshilfen/telefax-ist-nicht-datenschutz-konform-16111</a:t>
            </a:r>
          </a:p>
          <a:p>
            <a:endParaRPr lang="de-DE" dirty="0" smtClean="0"/>
          </a:p>
          <a:p>
            <a:endParaRPr lang="de-DE" dirty="0" smtClean="0"/>
          </a:p>
          <a:p>
            <a:endParaRPr lang="de-DE" dirty="0"/>
          </a:p>
          <a:p>
            <a:endParaRPr lang="de-DE" dirty="0"/>
          </a:p>
          <a:p>
            <a:pPr algn="ctr"/>
            <a:endParaRPr lang="de-DE" dirty="0" smtClean="0"/>
          </a:p>
          <a:p>
            <a:pPr algn="ctr"/>
            <a:endParaRPr lang="de-DE" dirty="0"/>
          </a:p>
        </p:txBody>
      </p:sp>
    </p:spTree>
    <p:extLst>
      <p:ext uri="{BB962C8B-B14F-4D97-AF65-F5344CB8AC3E}">
        <p14:creationId xmlns:p14="http://schemas.microsoft.com/office/powerpoint/2010/main" val="37714275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5656" y="1147981"/>
            <a:ext cx="1737976" cy="400110"/>
          </a:xfrm>
          <a:prstGeom prst="rect">
            <a:avLst/>
          </a:prstGeom>
          <a:noFill/>
        </p:spPr>
        <p:txBody>
          <a:bodyPr wrap="none" rtlCol="0">
            <a:spAutoFit/>
          </a:bodyPr>
          <a:lstStyle/>
          <a:p>
            <a:r>
              <a:rPr lang="de-DE" sz="2000" b="1" dirty="0" smtClean="0">
                <a:solidFill>
                  <a:srgbClr val="761A5D"/>
                </a:solidFill>
              </a:rPr>
              <a:t>Ihre Fragen?</a:t>
            </a:r>
            <a:endParaRPr lang="de-DE" sz="2000"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672284"/>
            <a:ext cx="3456384" cy="4851065"/>
          </a:xfrm>
          <a:prstGeom prst="rect">
            <a:avLst/>
          </a:prstGeom>
        </p:spPr>
      </p:pic>
    </p:spTree>
    <p:extLst>
      <p:ext uri="{BB962C8B-B14F-4D97-AF65-F5344CB8AC3E}">
        <p14:creationId xmlns:p14="http://schemas.microsoft.com/office/powerpoint/2010/main" val="21474020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63688" y="2060848"/>
            <a:ext cx="5415457" cy="1323439"/>
          </a:xfrm>
          <a:prstGeom prst="rect">
            <a:avLst/>
          </a:prstGeom>
          <a:noFill/>
        </p:spPr>
        <p:txBody>
          <a:bodyPr wrap="none" rtlCol="0">
            <a:spAutoFit/>
          </a:bodyPr>
          <a:lstStyle/>
          <a:p>
            <a:pPr algn="ctr"/>
            <a:r>
              <a:rPr lang="de-DE" sz="4000" b="1" dirty="0" smtClean="0">
                <a:solidFill>
                  <a:srgbClr val="761A5D"/>
                </a:solidFill>
              </a:rPr>
              <a:t>Vielen Dank für</a:t>
            </a:r>
          </a:p>
          <a:p>
            <a:pPr algn="ctr"/>
            <a:r>
              <a:rPr lang="de-DE" sz="4000" b="1" dirty="0" smtClean="0">
                <a:solidFill>
                  <a:srgbClr val="761A5D"/>
                </a:solidFill>
              </a:rPr>
              <a:t>Ihre Aufmerksamkeit!</a:t>
            </a:r>
            <a:endParaRPr lang="de-DE" sz="4000" dirty="0"/>
          </a:p>
        </p:txBody>
      </p:sp>
    </p:spTree>
    <p:extLst>
      <p:ext uri="{BB962C8B-B14F-4D97-AF65-F5344CB8AC3E}">
        <p14:creationId xmlns:p14="http://schemas.microsoft.com/office/powerpoint/2010/main" val="31133214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4572000" y="1268760"/>
            <a:ext cx="4132863"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1077913" indent="-1077913">
              <a:defRPr sz="2400">
                <a:solidFill>
                  <a:schemeClr val="tx1"/>
                </a:solidFill>
                <a:latin typeface="Times" pitchFamily="18" charset="0"/>
                <a:ea typeface="ＭＳ Ｐゴシック" pitchFamily="34" charset="-128"/>
              </a:defRPr>
            </a:lvl1pPr>
            <a:lvl2pPr marL="1257300">
              <a:defRPr sz="2400">
                <a:solidFill>
                  <a:schemeClr val="tx1"/>
                </a:solidFill>
                <a:latin typeface="Times" pitchFamily="18" charset="0"/>
                <a:ea typeface="ＭＳ Ｐゴシック" pitchFamily="34" charset="-128"/>
              </a:defRPr>
            </a:lvl2pPr>
            <a:lvl3pPr marL="1436688">
              <a:defRPr sz="2400">
                <a:solidFill>
                  <a:schemeClr val="tx1"/>
                </a:solidFill>
                <a:latin typeface="Times" pitchFamily="18" charset="0"/>
                <a:ea typeface="ＭＳ Ｐゴシック" pitchFamily="34" charset="-128"/>
              </a:defRPr>
            </a:lvl3pPr>
            <a:lvl4pPr marL="1616075">
              <a:defRPr sz="2400">
                <a:solidFill>
                  <a:schemeClr val="tx1"/>
                </a:solidFill>
                <a:latin typeface="Times" pitchFamily="18" charset="0"/>
                <a:ea typeface="ＭＳ Ｐゴシック" pitchFamily="34" charset="-128"/>
              </a:defRPr>
            </a:lvl4pPr>
            <a:lvl5pPr>
              <a:defRPr sz="2400">
                <a:solidFill>
                  <a:schemeClr val="tx1"/>
                </a:solidFill>
                <a:latin typeface="Times" pitchFamily="18" charset="0"/>
                <a:ea typeface="ＭＳ Ｐゴシック" pitchFamily="34" charset="-128"/>
              </a:defRPr>
            </a:lvl5pPr>
            <a:lvl6pPr eaLnBrk="0" fontAlgn="base" hangingPunct="0">
              <a:spcBef>
                <a:spcPct val="0"/>
              </a:spcBef>
              <a:spcAft>
                <a:spcPct val="0"/>
              </a:spcAft>
              <a:defRPr sz="2400">
                <a:solidFill>
                  <a:schemeClr val="tx1"/>
                </a:solidFill>
                <a:latin typeface="Times" pitchFamily="18" charset="0"/>
                <a:ea typeface="ＭＳ Ｐゴシック" pitchFamily="34" charset="-128"/>
              </a:defRPr>
            </a:lvl6pPr>
            <a:lvl7pPr eaLnBrk="0" fontAlgn="base" hangingPunct="0">
              <a:spcBef>
                <a:spcPct val="0"/>
              </a:spcBef>
              <a:spcAft>
                <a:spcPct val="0"/>
              </a:spcAft>
              <a:defRPr sz="2400">
                <a:solidFill>
                  <a:schemeClr val="tx1"/>
                </a:solidFill>
                <a:latin typeface="Times" pitchFamily="18" charset="0"/>
                <a:ea typeface="ＭＳ Ｐゴシック" pitchFamily="34" charset="-128"/>
              </a:defRPr>
            </a:lvl7pPr>
            <a:lvl8pPr eaLnBrk="0" fontAlgn="base" hangingPunct="0">
              <a:spcBef>
                <a:spcPct val="0"/>
              </a:spcBef>
              <a:spcAft>
                <a:spcPct val="0"/>
              </a:spcAft>
              <a:defRPr sz="2400">
                <a:solidFill>
                  <a:schemeClr val="tx1"/>
                </a:solidFill>
                <a:latin typeface="Times" pitchFamily="18" charset="0"/>
                <a:ea typeface="ＭＳ Ｐゴシック" pitchFamily="34" charset="-128"/>
              </a:defRPr>
            </a:lvl8pPr>
            <a:lvl9pPr eaLnBrk="0" fontAlgn="base" hangingPunct="0">
              <a:spcBef>
                <a:spcPct val="0"/>
              </a:spcBef>
              <a:spcAft>
                <a:spcPct val="0"/>
              </a:spcAft>
              <a:defRPr sz="2400">
                <a:solidFill>
                  <a:schemeClr val="tx1"/>
                </a:solidFill>
                <a:latin typeface="Times" pitchFamily="18" charset="0"/>
                <a:ea typeface="ＭＳ Ｐゴシック" pitchFamily="34" charset="-128"/>
              </a:defRPr>
            </a:lvl9pPr>
          </a:lstStyle>
          <a:p>
            <a:r>
              <a:rPr lang="de-DE" altLang="de-DE" b="1" dirty="0" smtClean="0">
                <a:solidFill>
                  <a:srgbClr val="031961"/>
                </a:solidFill>
                <a:latin typeface="Arial" charset="0"/>
              </a:rPr>
              <a:t>Gerd Fischer</a:t>
            </a:r>
            <a:endParaRPr lang="de-DE" altLang="de-DE" b="1" dirty="0">
              <a:solidFill>
                <a:srgbClr val="031961"/>
              </a:solidFill>
              <a:latin typeface="Arial" charset="0"/>
            </a:endParaRPr>
          </a:p>
          <a:p>
            <a:endParaRPr lang="de-DE" altLang="de-DE" sz="1200" b="1" dirty="0">
              <a:solidFill>
                <a:srgbClr val="031961"/>
              </a:solidFill>
              <a:latin typeface="Arial" charset="0"/>
            </a:endParaRPr>
          </a:p>
          <a:p>
            <a:r>
              <a:rPr lang="de-DE" altLang="de-DE" sz="1200" b="1" dirty="0" smtClean="0">
                <a:solidFill>
                  <a:srgbClr val="031961"/>
                </a:solidFill>
                <a:latin typeface="Arial" charset="0"/>
              </a:rPr>
              <a:t>Sachbearbeiter Datenschutz im kommunalen Bereich </a:t>
            </a:r>
          </a:p>
          <a:p>
            <a:endParaRPr lang="de-DE" altLang="de-DE" sz="1200" b="1" dirty="0" smtClean="0">
              <a:solidFill>
                <a:srgbClr val="031961"/>
              </a:solidFill>
              <a:latin typeface="Arial" charset="0"/>
            </a:endParaRPr>
          </a:p>
          <a:p>
            <a:endParaRPr lang="de-DE" altLang="de-DE" sz="1000" dirty="0">
              <a:solidFill>
                <a:srgbClr val="031961"/>
              </a:solidFill>
              <a:latin typeface="Arial" charset="0"/>
            </a:endParaRPr>
          </a:p>
          <a:p>
            <a:r>
              <a:rPr lang="de-DE" altLang="de-DE" sz="1000" dirty="0">
                <a:solidFill>
                  <a:srgbClr val="031961"/>
                </a:solidFill>
                <a:latin typeface="Arial" charset="0"/>
              </a:rPr>
              <a:t>beim Landesbeauftragten für </a:t>
            </a:r>
            <a:r>
              <a:rPr lang="de-DE" altLang="de-DE" sz="1000" dirty="0" smtClean="0">
                <a:solidFill>
                  <a:srgbClr val="031961"/>
                </a:solidFill>
                <a:latin typeface="Arial" charset="0"/>
              </a:rPr>
              <a:t>den Datenschutz</a:t>
            </a:r>
            <a:endParaRPr lang="de-DE" altLang="de-DE" sz="1000" dirty="0">
              <a:solidFill>
                <a:srgbClr val="031961"/>
              </a:solidFill>
              <a:latin typeface="Arial" charset="0"/>
            </a:endParaRPr>
          </a:p>
          <a:p>
            <a:r>
              <a:rPr lang="de-DE" altLang="de-DE" sz="1000" dirty="0" smtClean="0">
                <a:solidFill>
                  <a:srgbClr val="031961"/>
                </a:solidFill>
                <a:latin typeface="Arial" charset="0"/>
              </a:rPr>
              <a:t>und die Informationsfreiheit Rheinland-Pfalz</a:t>
            </a:r>
            <a:endParaRPr lang="de-DE" altLang="de-DE" sz="1000" dirty="0">
              <a:solidFill>
                <a:srgbClr val="031961"/>
              </a:solidFill>
              <a:latin typeface="Arial" charset="0"/>
            </a:endParaRPr>
          </a:p>
          <a:p>
            <a:endParaRPr lang="de-DE" altLang="de-DE" sz="1200" b="1" dirty="0">
              <a:solidFill>
                <a:srgbClr val="04467D"/>
              </a:solidFill>
              <a:latin typeface="Arial" charset="0"/>
            </a:endParaRPr>
          </a:p>
          <a:p>
            <a:endParaRPr lang="de-DE" altLang="de-DE" sz="1200" dirty="0">
              <a:latin typeface="Arial" charset="0"/>
            </a:endParaRPr>
          </a:p>
          <a:p>
            <a:r>
              <a:rPr lang="de-DE" altLang="de-DE" sz="1200" dirty="0">
                <a:latin typeface="Arial" charset="0"/>
              </a:rPr>
              <a:t>Postanschrift:	Postfach 30 40</a:t>
            </a:r>
            <a:br>
              <a:rPr lang="de-DE" altLang="de-DE" sz="1200" dirty="0">
                <a:latin typeface="Arial" charset="0"/>
              </a:rPr>
            </a:br>
            <a:r>
              <a:rPr lang="de-DE" altLang="de-DE" sz="1200" dirty="0">
                <a:latin typeface="Arial" charset="0"/>
              </a:rPr>
              <a:t>55020 Mainz</a:t>
            </a:r>
          </a:p>
          <a:p>
            <a:endParaRPr lang="de-DE" altLang="de-DE" sz="1200" dirty="0">
              <a:latin typeface="Arial" charset="0"/>
            </a:endParaRPr>
          </a:p>
          <a:p>
            <a:r>
              <a:rPr lang="de-DE" altLang="de-DE" sz="1200" dirty="0">
                <a:latin typeface="Arial" charset="0"/>
              </a:rPr>
              <a:t>Büroanschrift:	Hintere Bleiche 34</a:t>
            </a:r>
          </a:p>
          <a:p>
            <a:r>
              <a:rPr lang="de-DE" altLang="de-DE" sz="1200" dirty="0">
                <a:latin typeface="Arial" charset="0"/>
              </a:rPr>
              <a:t>	55116 Mainz</a:t>
            </a:r>
          </a:p>
          <a:p>
            <a:endParaRPr lang="de-DE" altLang="de-DE" sz="1200" dirty="0">
              <a:latin typeface="Arial" charset="0"/>
            </a:endParaRPr>
          </a:p>
          <a:p>
            <a:r>
              <a:rPr lang="de-DE" altLang="de-DE" sz="1200" dirty="0">
                <a:latin typeface="Arial" charset="0"/>
              </a:rPr>
              <a:t>Telefon:	+49 (6131) </a:t>
            </a:r>
            <a:r>
              <a:rPr lang="de-DE" altLang="de-DE" sz="1200" dirty="0" smtClean="0">
                <a:latin typeface="Arial" charset="0"/>
              </a:rPr>
              <a:t>8920-222</a:t>
            </a:r>
            <a:endParaRPr lang="de-DE" altLang="de-DE" sz="1200" dirty="0">
              <a:latin typeface="Arial" charset="0"/>
            </a:endParaRPr>
          </a:p>
          <a:p>
            <a:r>
              <a:rPr lang="de-DE" altLang="de-DE" sz="1200" dirty="0">
                <a:latin typeface="Arial" charset="0"/>
              </a:rPr>
              <a:t>Telefax:	+49 (6131) </a:t>
            </a:r>
            <a:r>
              <a:rPr lang="de-DE" altLang="de-DE" sz="1200" dirty="0" smtClean="0">
                <a:latin typeface="Arial" charset="0"/>
              </a:rPr>
              <a:t>8920-299</a:t>
            </a:r>
            <a:endParaRPr lang="de-DE" altLang="de-DE" sz="1200" dirty="0">
              <a:latin typeface="Arial" charset="0"/>
            </a:endParaRPr>
          </a:p>
          <a:p>
            <a:endParaRPr lang="de-DE" altLang="de-DE" sz="1200" dirty="0">
              <a:latin typeface="Arial" charset="0"/>
            </a:endParaRPr>
          </a:p>
          <a:p>
            <a:r>
              <a:rPr lang="de-DE" altLang="de-DE" sz="1200" dirty="0">
                <a:latin typeface="Arial" charset="0"/>
              </a:rPr>
              <a:t>E-Mail:	</a:t>
            </a:r>
            <a:r>
              <a:rPr lang="de-DE" altLang="de-DE" sz="1200" dirty="0" smtClean="0">
                <a:latin typeface="Arial" charset="0"/>
              </a:rPr>
              <a:t>g.fischer@datenschutz.rlp.de</a:t>
            </a:r>
            <a:endParaRPr lang="de-DE" altLang="de-DE" sz="1200" dirty="0">
              <a:latin typeface="Arial" charset="0"/>
            </a:endParaRPr>
          </a:p>
          <a:p>
            <a:r>
              <a:rPr lang="de-DE" altLang="de-DE" sz="1200" dirty="0">
                <a:latin typeface="Arial" charset="0"/>
              </a:rPr>
              <a:t>	</a:t>
            </a:r>
          </a:p>
          <a:p>
            <a:r>
              <a:rPr lang="de-DE" altLang="de-DE" sz="1200" dirty="0">
                <a:latin typeface="Arial" charset="0"/>
              </a:rPr>
              <a:t>Web:	www.datenschutz.rlp.de</a:t>
            </a: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1" y="1403250"/>
            <a:ext cx="3672409" cy="760189"/>
          </a:xfrm>
          <a:prstGeom prst="rect">
            <a:avLst/>
          </a:prstGeom>
        </p:spPr>
      </p:pic>
      <p:sp>
        <p:nvSpPr>
          <p:cNvPr id="6" name="Rechteck 5"/>
          <p:cNvSpPr/>
          <p:nvPr/>
        </p:nvSpPr>
        <p:spPr bwMode="auto">
          <a:xfrm>
            <a:off x="0" y="5949280"/>
            <a:ext cx="9144000" cy="9087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Times" pitchFamily="32" charset="0"/>
            </a:endParaRPr>
          </a:p>
        </p:txBody>
      </p:sp>
    </p:spTree>
    <p:extLst>
      <p:ext uri="{BB962C8B-B14F-4D97-AF65-F5344CB8AC3E}">
        <p14:creationId xmlns:p14="http://schemas.microsoft.com/office/powerpoint/2010/main" val="3396549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619672" y="1851760"/>
            <a:ext cx="6769496" cy="1323439"/>
          </a:xfrm>
          <a:prstGeom prst="rect">
            <a:avLst/>
          </a:prstGeom>
          <a:noFill/>
        </p:spPr>
        <p:txBody>
          <a:bodyPr wrap="square" rtlCol="0">
            <a:spAutoFit/>
          </a:bodyPr>
          <a:lstStyle/>
          <a:p>
            <a:pPr marL="285750" indent="-285750">
              <a:buClr>
                <a:srgbClr val="031961"/>
              </a:buClr>
              <a:buFont typeface="Wingdings" panose="05000000000000000000" pitchFamily="2" charset="2"/>
              <a:buChar char="§"/>
            </a:pPr>
            <a:r>
              <a:rPr lang="de-DE" dirty="0" smtClean="0"/>
              <a:t>Postkarte (</a:t>
            </a:r>
            <a:r>
              <a:rPr lang="de-DE" dirty="0" err="1" smtClean="0"/>
              <a:t>grds</a:t>
            </a:r>
            <a:r>
              <a:rPr lang="de-DE" dirty="0" smtClean="0"/>
              <a:t>. für Jedermann einsehbar)</a:t>
            </a:r>
          </a:p>
          <a:p>
            <a:pPr marL="285750" indent="-285750">
              <a:buClr>
                <a:srgbClr val="031961"/>
              </a:buClr>
              <a:buFont typeface="Wingdings" panose="05000000000000000000" pitchFamily="2" charset="2"/>
              <a:buChar char="§"/>
            </a:pPr>
            <a:endParaRPr lang="de-DE" dirty="0" smtClean="0"/>
          </a:p>
          <a:p>
            <a:pPr marL="285750" indent="-285750">
              <a:buClr>
                <a:srgbClr val="031961"/>
              </a:buClr>
              <a:buFont typeface="Wingdings" panose="05000000000000000000" pitchFamily="2" charset="2"/>
              <a:buChar char="§"/>
            </a:pPr>
            <a:r>
              <a:rPr lang="de-DE" dirty="0" smtClean="0"/>
              <a:t>Verschlossener Brief (nur bestimmter Personenkreis)</a:t>
            </a:r>
          </a:p>
          <a:p>
            <a:pPr marL="285750" indent="-285750">
              <a:buClr>
                <a:srgbClr val="031961"/>
              </a:buClr>
              <a:buFont typeface="Wingdings" panose="05000000000000000000" pitchFamily="2" charset="2"/>
              <a:buChar char="§"/>
            </a:pPr>
            <a:endParaRPr lang="de-DE" dirty="0" smtClean="0"/>
          </a:p>
          <a:p>
            <a:pPr marL="285750" indent="-285750">
              <a:buClr>
                <a:srgbClr val="031961"/>
              </a:buClr>
              <a:buFont typeface="Wingdings" panose="05000000000000000000" pitchFamily="2" charset="2"/>
              <a:buChar char="§"/>
            </a:pPr>
            <a:r>
              <a:rPr lang="de-DE" dirty="0" smtClean="0"/>
              <a:t>Persönliche Vorsprache (auf Minimum reduzierter Personenkreis)</a:t>
            </a:r>
          </a:p>
        </p:txBody>
      </p:sp>
      <p:sp>
        <p:nvSpPr>
          <p:cNvPr id="3" name="Textfeld 2"/>
          <p:cNvSpPr txBox="1"/>
          <p:nvPr/>
        </p:nvSpPr>
        <p:spPr>
          <a:xfrm>
            <a:off x="1389007" y="552827"/>
            <a:ext cx="7230826" cy="400110"/>
          </a:xfrm>
          <a:prstGeom prst="rect">
            <a:avLst/>
          </a:prstGeom>
          <a:noFill/>
        </p:spPr>
        <p:txBody>
          <a:bodyPr wrap="none" rtlCol="0">
            <a:spAutoFit/>
          </a:bodyPr>
          <a:lstStyle/>
          <a:p>
            <a:r>
              <a:rPr lang="de-DE" sz="2000" b="1" dirty="0" smtClean="0">
                <a:solidFill>
                  <a:srgbClr val="761A5D"/>
                </a:solidFill>
              </a:rPr>
              <a:t>Wie findet Kommunikation mit Behörden überhaupt statt?</a:t>
            </a:r>
            <a:endParaRPr lang="de-DE" sz="2000" dirty="0"/>
          </a:p>
        </p:txBody>
      </p:sp>
      <p:sp>
        <p:nvSpPr>
          <p:cNvPr id="6" name="Textfeld 5"/>
          <p:cNvSpPr txBox="1"/>
          <p:nvPr/>
        </p:nvSpPr>
        <p:spPr>
          <a:xfrm>
            <a:off x="1519908" y="1340768"/>
            <a:ext cx="1944216" cy="400110"/>
          </a:xfrm>
          <a:prstGeom prst="rect">
            <a:avLst/>
          </a:prstGeom>
          <a:noFill/>
        </p:spPr>
        <p:txBody>
          <a:bodyPr wrap="square" rtlCol="0">
            <a:spAutoFit/>
          </a:bodyPr>
          <a:lstStyle/>
          <a:p>
            <a:r>
              <a:rPr lang="de-DE" sz="2000" b="1" dirty="0" smtClean="0">
                <a:solidFill>
                  <a:srgbClr val="031961"/>
                </a:solidFill>
              </a:rPr>
              <a:t>„Offline-Welt“</a:t>
            </a:r>
            <a:endParaRPr lang="de-DE" sz="2000" dirty="0"/>
          </a:p>
        </p:txBody>
      </p:sp>
      <p:sp>
        <p:nvSpPr>
          <p:cNvPr id="7" name="Textfeld 6"/>
          <p:cNvSpPr txBox="1"/>
          <p:nvPr/>
        </p:nvSpPr>
        <p:spPr>
          <a:xfrm>
            <a:off x="1543175" y="3501008"/>
            <a:ext cx="1944216" cy="400110"/>
          </a:xfrm>
          <a:prstGeom prst="rect">
            <a:avLst/>
          </a:prstGeom>
          <a:noFill/>
        </p:spPr>
        <p:txBody>
          <a:bodyPr wrap="square" rtlCol="0">
            <a:spAutoFit/>
          </a:bodyPr>
          <a:lstStyle/>
          <a:p>
            <a:r>
              <a:rPr lang="de-DE" sz="2000" b="1" dirty="0" smtClean="0">
                <a:solidFill>
                  <a:srgbClr val="031961"/>
                </a:solidFill>
              </a:rPr>
              <a:t>„Online-Welt“</a:t>
            </a:r>
            <a:endParaRPr lang="de-DE" sz="2000" dirty="0"/>
          </a:p>
        </p:txBody>
      </p:sp>
      <p:sp>
        <p:nvSpPr>
          <p:cNvPr id="8" name="Textfeld 7"/>
          <p:cNvSpPr txBox="1"/>
          <p:nvPr/>
        </p:nvSpPr>
        <p:spPr>
          <a:xfrm>
            <a:off x="1625799" y="4077071"/>
            <a:ext cx="6231904" cy="1323439"/>
          </a:xfrm>
          <a:prstGeom prst="rect">
            <a:avLst/>
          </a:prstGeom>
          <a:noFill/>
        </p:spPr>
        <p:txBody>
          <a:bodyPr wrap="square" rtlCol="0">
            <a:spAutoFit/>
          </a:bodyPr>
          <a:lstStyle/>
          <a:p>
            <a:pPr marL="285750" indent="-285750">
              <a:buClr>
                <a:srgbClr val="031961"/>
              </a:buClr>
              <a:buFont typeface="Wingdings" panose="05000000000000000000" pitchFamily="2" charset="2"/>
              <a:buChar char="§"/>
            </a:pPr>
            <a:r>
              <a:rPr lang="de-DE" dirty="0" smtClean="0"/>
              <a:t>Unverschlüsselte E-Mail (entspricht der Postkarte)</a:t>
            </a:r>
          </a:p>
          <a:p>
            <a:pPr marL="285750" indent="-285750">
              <a:buClr>
                <a:srgbClr val="031961"/>
              </a:buClr>
              <a:buFont typeface="Wingdings" panose="05000000000000000000" pitchFamily="2" charset="2"/>
              <a:buChar char="§"/>
            </a:pPr>
            <a:endParaRPr lang="de-DE" dirty="0" smtClean="0"/>
          </a:p>
          <a:p>
            <a:pPr marL="285750" indent="-285750">
              <a:buClr>
                <a:srgbClr val="031961"/>
              </a:buClr>
              <a:buFont typeface="Wingdings" panose="05000000000000000000" pitchFamily="2" charset="2"/>
              <a:buChar char="§"/>
            </a:pPr>
            <a:r>
              <a:rPr lang="de-DE" dirty="0" smtClean="0"/>
              <a:t>Verschlüsselte E-Mail</a:t>
            </a:r>
          </a:p>
          <a:p>
            <a:pPr marL="285750" indent="-285750">
              <a:buClr>
                <a:srgbClr val="031961"/>
              </a:buClr>
              <a:buFont typeface="Wingdings" panose="05000000000000000000" pitchFamily="2" charset="2"/>
              <a:buChar char="§"/>
            </a:pPr>
            <a:endParaRPr lang="de-DE" dirty="0"/>
          </a:p>
          <a:p>
            <a:pPr marL="285750" indent="-285750">
              <a:buClr>
                <a:srgbClr val="031961"/>
              </a:buClr>
              <a:buFont typeface="Wingdings" panose="05000000000000000000" pitchFamily="2" charset="2"/>
              <a:buChar char="§"/>
            </a:pPr>
            <a:r>
              <a:rPr lang="de-DE" dirty="0" smtClean="0"/>
              <a:t>Online-Formular</a:t>
            </a:r>
          </a:p>
        </p:txBody>
      </p:sp>
    </p:spTree>
    <p:extLst>
      <p:ext uri="{BB962C8B-B14F-4D97-AF65-F5344CB8AC3E}">
        <p14:creationId xmlns:p14="http://schemas.microsoft.com/office/powerpoint/2010/main" val="1990803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331640" y="421224"/>
            <a:ext cx="6552728" cy="1015663"/>
          </a:xfrm>
          <a:prstGeom prst="rect">
            <a:avLst/>
          </a:prstGeom>
          <a:noFill/>
        </p:spPr>
        <p:txBody>
          <a:bodyPr wrap="square" rtlCol="0">
            <a:spAutoFit/>
          </a:bodyPr>
          <a:lstStyle/>
          <a:p>
            <a:pPr algn="ctr"/>
            <a:r>
              <a:rPr lang="de-DE" sz="2000" b="1" dirty="0">
                <a:solidFill>
                  <a:srgbClr val="031961"/>
                </a:solidFill>
              </a:rPr>
              <a:t>Anteil der Personen in Deutschland, die das Internet in den letzten zwölf Monaten für die Interaktion mit staatlichen Behörden genutzt haben</a:t>
            </a:r>
            <a:endParaRPr lang="de-DE" sz="2000"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1556792"/>
            <a:ext cx="6624736" cy="4290141"/>
          </a:xfrm>
          <a:prstGeom prst="rect">
            <a:avLst/>
          </a:prstGeom>
        </p:spPr>
      </p:pic>
    </p:spTree>
    <p:extLst>
      <p:ext uri="{BB962C8B-B14F-4D97-AF65-F5344CB8AC3E}">
        <p14:creationId xmlns:p14="http://schemas.microsoft.com/office/powerpoint/2010/main" val="30525824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619672" y="933887"/>
            <a:ext cx="6552728" cy="400110"/>
          </a:xfrm>
          <a:prstGeom prst="rect">
            <a:avLst/>
          </a:prstGeom>
          <a:noFill/>
        </p:spPr>
        <p:txBody>
          <a:bodyPr wrap="square" rtlCol="0">
            <a:spAutoFit/>
          </a:bodyPr>
          <a:lstStyle/>
          <a:p>
            <a:r>
              <a:rPr lang="de-DE" sz="2000" b="1" dirty="0" smtClean="0">
                <a:solidFill>
                  <a:srgbClr val="031961"/>
                </a:solidFill>
              </a:rPr>
              <a:t>Online statt offline!</a:t>
            </a:r>
            <a:endParaRPr lang="de-DE" sz="2000" dirty="0"/>
          </a:p>
        </p:txBody>
      </p:sp>
      <p:sp>
        <p:nvSpPr>
          <p:cNvPr id="4" name="Textfeld 3"/>
          <p:cNvSpPr txBox="1"/>
          <p:nvPr/>
        </p:nvSpPr>
        <p:spPr>
          <a:xfrm>
            <a:off x="1619672" y="1700808"/>
            <a:ext cx="6192688" cy="1569660"/>
          </a:xfrm>
          <a:prstGeom prst="rect">
            <a:avLst/>
          </a:prstGeom>
          <a:solidFill>
            <a:schemeClr val="accent6">
              <a:lumMod val="20000"/>
              <a:lumOff val="80000"/>
            </a:schemeClr>
          </a:solidFill>
        </p:spPr>
        <p:txBody>
          <a:bodyPr wrap="square" rtlCol="0">
            <a:spAutoFit/>
          </a:bodyPr>
          <a:lstStyle/>
          <a:p>
            <a:pPr marL="285750" indent="-285750">
              <a:buFont typeface="Arial" panose="020B0604020202020204" pitchFamily="34" charset="0"/>
              <a:buChar char="•"/>
            </a:pPr>
            <a:r>
              <a:rPr lang="de-DE" b="1" dirty="0" smtClean="0"/>
              <a:t>Erkennbarer Trend zur verstärkten Nutzung elektronischer Kommunikationswege</a:t>
            </a:r>
          </a:p>
          <a:p>
            <a:pPr marL="285750" indent="-285750">
              <a:buFont typeface="Arial" panose="020B0604020202020204" pitchFamily="34" charset="0"/>
              <a:buChar char="•"/>
            </a:pPr>
            <a:r>
              <a:rPr lang="de-DE" b="1" dirty="0" smtClean="0"/>
              <a:t>Weitere Zunahme ist zu erwarten – auch im Hinblick auf Umsetzung des OZG</a:t>
            </a:r>
          </a:p>
          <a:p>
            <a:pPr marL="285750" indent="-285750">
              <a:buFont typeface="Arial" panose="020B0604020202020204" pitchFamily="34" charset="0"/>
              <a:buChar char="•"/>
            </a:pPr>
            <a:r>
              <a:rPr lang="de-DE" b="1" dirty="0" smtClean="0"/>
              <a:t>Derzeit ist E-Mail oft Mittel der Wahl (Vorteile: schnelle, direkte Kommunikation)</a:t>
            </a:r>
            <a:endParaRPr lang="de-DE" dirty="0"/>
          </a:p>
        </p:txBody>
      </p:sp>
      <p:sp>
        <p:nvSpPr>
          <p:cNvPr id="5" name="Textfeld 4"/>
          <p:cNvSpPr txBox="1"/>
          <p:nvPr/>
        </p:nvSpPr>
        <p:spPr>
          <a:xfrm>
            <a:off x="4139952" y="4005064"/>
            <a:ext cx="1152128" cy="400110"/>
          </a:xfrm>
          <a:prstGeom prst="rect">
            <a:avLst/>
          </a:prstGeom>
          <a:noFill/>
        </p:spPr>
        <p:txBody>
          <a:bodyPr wrap="square" rtlCol="0">
            <a:spAutoFit/>
          </a:bodyPr>
          <a:lstStyle/>
          <a:p>
            <a:r>
              <a:rPr lang="de-DE" sz="2000" b="1" dirty="0" smtClean="0">
                <a:solidFill>
                  <a:srgbClr val="031961"/>
                </a:solidFill>
              </a:rPr>
              <a:t>ABER:</a:t>
            </a:r>
            <a:endParaRPr lang="de-DE" sz="2000" dirty="0"/>
          </a:p>
        </p:txBody>
      </p:sp>
      <p:sp>
        <p:nvSpPr>
          <p:cNvPr id="6" name="Textfeld 5"/>
          <p:cNvSpPr txBox="1"/>
          <p:nvPr/>
        </p:nvSpPr>
        <p:spPr>
          <a:xfrm>
            <a:off x="1619672" y="4474221"/>
            <a:ext cx="6192688" cy="400110"/>
          </a:xfrm>
          <a:prstGeom prst="rect">
            <a:avLst/>
          </a:prstGeom>
          <a:solidFill>
            <a:schemeClr val="accent6">
              <a:lumMod val="20000"/>
              <a:lumOff val="80000"/>
            </a:schemeClr>
          </a:solidFill>
        </p:spPr>
        <p:txBody>
          <a:bodyPr wrap="square" rtlCol="0">
            <a:spAutoFit/>
          </a:bodyPr>
          <a:lstStyle/>
          <a:p>
            <a:pPr algn="ctr"/>
            <a:r>
              <a:rPr lang="de-DE" sz="2000" b="1" dirty="0" smtClean="0"/>
              <a:t>IST DIE KOMMUNIKATION AUCH SICHER?</a:t>
            </a:r>
            <a:endParaRPr lang="de-DE" sz="2000" dirty="0"/>
          </a:p>
        </p:txBody>
      </p:sp>
    </p:spTree>
    <p:extLst>
      <p:ext uri="{BB962C8B-B14F-4D97-AF65-F5344CB8AC3E}">
        <p14:creationId xmlns:p14="http://schemas.microsoft.com/office/powerpoint/2010/main" val="203430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619672" y="543739"/>
            <a:ext cx="6552728" cy="400110"/>
          </a:xfrm>
          <a:prstGeom prst="rect">
            <a:avLst/>
          </a:prstGeom>
          <a:noFill/>
        </p:spPr>
        <p:txBody>
          <a:bodyPr wrap="square" rtlCol="0">
            <a:spAutoFit/>
          </a:bodyPr>
          <a:lstStyle/>
          <a:p>
            <a:r>
              <a:rPr lang="de-DE" sz="2000" b="1" dirty="0" smtClean="0">
                <a:solidFill>
                  <a:srgbClr val="031961"/>
                </a:solidFill>
              </a:rPr>
              <a:t>Rechtliche Grundlagen</a:t>
            </a:r>
            <a:endParaRPr lang="de-DE" sz="2000" dirty="0"/>
          </a:p>
        </p:txBody>
      </p:sp>
      <p:sp>
        <p:nvSpPr>
          <p:cNvPr id="4" name="Textfeld 3"/>
          <p:cNvSpPr txBox="1"/>
          <p:nvPr/>
        </p:nvSpPr>
        <p:spPr>
          <a:xfrm>
            <a:off x="251520" y="943849"/>
            <a:ext cx="6192688" cy="2308324"/>
          </a:xfrm>
          <a:prstGeom prst="rect">
            <a:avLst/>
          </a:prstGeom>
          <a:solidFill>
            <a:schemeClr val="accent6">
              <a:lumMod val="20000"/>
              <a:lumOff val="80000"/>
            </a:schemeClr>
          </a:solidFill>
        </p:spPr>
        <p:txBody>
          <a:bodyPr wrap="square" rtlCol="0">
            <a:spAutoFit/>
          </a:bodyPr>
          <a:lstStyle/>
          <a:p>
            <a:pPr marL="285750" indent="-285750">
              <a:buFont typeface="Arial" panose="020B0604020202020204" pitchFamily="34" charset="0"/>
              <a:buChar char="•"/>
            </a:pPr>
            <a:r>
              <a:rPr lang="de-DE" b="1" dirty="0" smtClean="0"/>
              <a:t>Art. 5 Abs. 1 </a:t>
            </a:r>
            <a:r>
              <a:rPr lang="de-DE" b="1" dirty="0" err="1" smtClean="0"/>
              <a:t>lit</a:t>
            </a:r>
            <a:r>
              <a:rPr lang="de-DE" b="1" dirty="0" smtClean="0"/>
              <a:t> f. DS-GVO: </a:t>
            </a:r>
          </a:p>
          <a:p>
            <a:pPr marL="285750" indent="-285750">
              <a:buFont typeface="Arial" panose="020B0604020202020204" pitchFamily="34" charset="0"/>
              <a:buChar char="•"/>
            </a:pPr>
            <a:endParaRPr lang="de-DE" b="1" dirty="0"/>
          </a:p>
          <a:p>
            <a:r>
              <a:rPr lang="de-DE" dirty="0"/>
              <a:t>Personenbezogene Daten müssen in einer Weise verarbeitet werden, die eine angemessene Sicherheit der personenbezogenen Daten gewährleistet, einschließlich Schutz vor unbefugter oder unrechtmäßiger Verarbeitung und vor unbeabsichtigtem Verlust, unbeabsichtigter Zerstörung oder unbeabsichtigter Schädigung durch geeignete technische und organisatorische Maßnahmen („Integrität und Vertraulichkeit“);</a:t>
            </a:r>
          </a:p>
        </p:txBody>
      </p:sp>
      <p:sp>
        <p:nvSpPr>
          <p:cNvPr id="7" name="Textfeld 6"/>
          <p:cNvSpPr txBox="1"/>
          <p:nvPr/>
        </p:nvSpPr>
        <p:spPr>
          <a:xfrm>
            <a:off x="2555776" y="3356992"/>
            <a:ext cx="6192688" cy="1077218"/>
          </a:xfrm>
          <a:prstGeom prst="rect">
            <a:avLst/>
          </a:prstGeom>
          <a:solidFill>
            <a:schemeClr val="accent6">
              <a:lumMod val="20000"/>
              <a:lumOff val="80000"/>
            </a:schemeClr>
          </a:solidFill>
        </p:spPr>
        <p:txBody>
          <a:bodyPr wrap="square" rtlCol="0">
            <a:spAutoFit/>
          </a:bodyPr>
          <a:lstStyle/>
          <a:p>
            <a:pPr marL="285750" indent="-285750">
              <a:buFont typeface="Arial" panose="020B0604020202020204" pitchFamily="34" charset="0"/>
              <a:buChar char="•"/>
            </a:pPr>
            <a:r>
              <a:rPr lang="de-DE" b="1" dirty="0" smtClean="0"/>
              <a:t>Art. 25 DS-GVO: </a:t>
            </a:r>
          </a:p>
          <a:p>
            <a:pPr marL="285750" indent="-285750">
              <a:buFont typeface="Arial" panose="020B0604020202020204" pitchFamily="34" charset="0"/>
              <a:buChar char="•"/>
            </a:pPr>
            <a:endParaRPr lang="de-DE" b="1" dirty="0"/>
          </a:p>
          <a:p>
            <a:r>
              <a:rPr lang="de-DE" dirty="0"/>
              <a:t>Datenschutz durch Technikgestaltung und durch </a:t>
            </a:r>
            <a:r>
              <a:rPr lang="de-DE" dirty="0" smtClean="0"/>
              <a:t>datenschutzfreundliche Voreinstellungen</a:t>
            </a:r>
            <a:endParaRPr lang="de-DE" dirty="0"/>
          </a:p>
        </p:txBody>
      </p:sp>
      <p:sp>
        <p:nvSpPr>
          <p:cNvPr id="8" name="Textfeld 7"/>
          <p:cNvSpPr txBox="1"/>
          <p:nvPr/>
        </p:nvSpPr>
        <p:spPr>
          <a:xfrm>
            <a:off x="395536" y="4591695"/>
            <a:ext cx="7848872" cy="1077218"/>
          </a:xfrm>
          <a:prstGeom prst="rect">
            <a:avLst/>
          </a:prstGeom>
          <a:solidFill>
            <a:schemeClr val="accent6">
              <a:lumMod val="20000"/>
              <a:lumOff val="80000"/>
            </a:schemeClr>
          </a:solidFill>
        </p:spPr>
        <p:txBody>
          <a:bodyPr wrap="square" rtlCol="0">
            <a:spAutoFit/>
          </a:bodyPr>
          <a:lstStyle/>
          <a:p>
            <a:pPr marL="285750" indent="-285750">
              <a:buFont typeface="Arial" panose="020B0604020202020204" pitchFamily="34" charset="0"/>
              <a:buChar char="•"/>
            </a:pPr>
            <a:r>
              <a:rPr lang="de-DE" b="1" dirty="0" smtClean="0"/>
              <a:t>Art. 32 Abs. 1 DS-GVO: </a:t>
            </a:r>
          </a:p>
          <a:p>
            <a:pPr marL="285750" indent="-285750">
              <a:buFont typeface="Arial" panose="020B0604020202020204" pitchFamily="34" charset="0"/>
              <a:buChar char="•"/>
            </a:pPr>
            <a:endParaRPr lang="de-DE" b="1" dirty="0"/>
          </a:p>
          <a:p>
            <a:r>
              <a:rPr lang="de-DE" dirty="0" smtClean="0"/>
              <a:t>Sicherheit der Verarbeitung, u.a. mit Regelungen zur Verschlüsselung personenbezogener Daten</a:t>
            </a:r>
            <a:endParaRPr lang="de-DE" dirty="0"/>
          </a:p>
        </p:txBody>
      </p:sp>
    </p:spTree>
    <p:extLst>
      <p:ext uri="{BB962C8B-B14F-4D97-AF65-F5344CB8AC3E}">
        <p14:creationId xmlns:p14="http://schemas.microsoft.com/office/powerpoint/2010/main" val="2555343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6012160" y="5594359"/>
            <a:ext cx="2796555" cy="215444"/>
          </a:xfrm>
          <a:prstGeom prst="rect">
            <a:avLst/>
          </a:prstGeom>
          <a:noFill/>
        </p:spPr>
        <p:txBody>
          <a:bodyPr wrap="square" rtlCol="0">
            <a:spAutoFit/>
          </a:bodyPr>
          <a:lstStyle/>
          <a:p>
            <a:r>
              <a:rPr lang="de-DE" sz="800" dirty="0" smtClean="0"/>
              <a:t>Foto: Gesellschaft für Datenschutz und Datensicherheit</a:t>
            </a:r>
            <a:endParaRPr lang="de-DE" sz="800" dirty="0"/>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471711"/>
            <a:ext cx="7002740" cy="5009354"/>
          </a:xfrm>
          <a:prstGeom prst="rect">
            <a:avLst/>
          </a:prstGeom>
        </p:spPr>
      </p:pic>
    </p:spTree>
    <p:extLst>
      <p:ext uri="{BB962C8B-B14F-4D97-AF65-F5344CB8AC3E}">
        <p14:creationId xmlns:p14="http://schemas.microsoft.com/office/powerpoint/2010/main" val="2294748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547664" y="692696"/>
            <a:ext cx="5010154" cy="400110"/>
          </a:xfrm>
          <a:prstGeom prst="rect">
            <a:avLst/>
          </a:prstGeom>
          <a:noFill/>
        </p:spPr>
        <p:txBody>
          <a:bodyPr wrap="none" rtlCol="0">
            <a:spAutoFit/>
          </a:bodyPr>
          <a:lstStyle>
            <a:defPPr>
              <a:defRPr lang="de-DE"/>
            </a:defPPr>
            <a:lvl1pPr>
              <a:defRPr sz="2000" b="1">
                <a:solidFill>
                  <a:srgbClr val="031961"/>
                </a:solidFill>
              </a:defRPr>
            </a:lvl1pPr>
          </a:lstStyle>
          <a:p>
            <a:r>
              <a:rPr lang="de-DE" dirty="0"/>
              <a:t>Welche Verschlüsselungsarten gibt es?</a:t>
            </a:r>
          </a:p>
        </p:txBody>
      </p:sp>
      <p:sp>
        <p:nvSpPr>
          <p:cNvPr id="5" name="Textfeld 4"/>
          <p:cNvSpPr txBox="1"/>
          <p:nvPr/>
        </p:nvSpPr>
        <p:spPr>
          <a:xfrm>
            <a:off x="1403648" y="4797152"/>
            <a:ext cx="6388416" cy="400110"/>
          </a:xfrm>
          <a:prstGeom prst="rect">
            <a:avLst/>
          </a:prstGeom>
          <a:noFill/>
        </p:spPr>
        <p:txBody>
          <a:bodyPr wrap="none" rtlCol="0">
            <a:spAutoFit/>
          </a:bodyPr>
          <a:lstStyle>
            <a:defPPr>
              <a:defRPr lang="de-DE"/>
            </a:defPPr>
            <a:lvl1pPr>
              <a:defRPr sz="2000" b="1">
                <a:solidFill>
                  <a:srgbClr val="031961"/>
                </a:solidFill>
              </a:defRPr>
            </a:lvl1pPr>
          </a:lstStyle>
          <a:p>
            <a:r>
              <a:rPr lang="de-DE" dirty="0"/>
              <a:t>https://www.youtube.com/watch?v=E1GfQVK42MQ</a:t>
            </a:r>
          </a:p>
        </p:txBody>
      </p:sp>
      <p:pic>
        <p:nvPicPr>
          <p:cNvPr id="4" name="Grafik 3">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576" y="1340768"/>
            <a:ext cx="7236296" cy="3406994"/>
          </a:xfrm>
          <a:prstGeom prst="rect">
            <a:avLst/>
          </a:prstGeom>
        </p:spPr>
      </p:pic>
    </p:spTree>
    <p:extLst>
      <p:ext uri="{BB962C8B-B14F-4D97-AF65-F5344CB8AC3E}">
        <p14:creationId xmlns:p14="http://schemas.microsoft.com/office/powerpoint/2010/main" val="42764258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5656" y="692696"/>
            <a:ext cx="5872377" cy="400110"/>
          </a:xfrm>
          <a:prstGeom prst="rect">
            <a:avLst/>
          </a:prstGeom>
          <a:noFill/>
        </p:spPr>
        <p:txBody>
          <a:bodyPr wrap="none" rtlCol="0">
            <a:spAutoFit/>
          </a:bodyPr>
          <a:lstStyle/>
          <a:p>
            <a:r>
              <a:rPr lang="de-DE" sz="2000" b="1" dirty="0" smtClean="0">
                <a:solidFill>
                  <a:srgbClr val="761A5D"/>
                </a:solidFill>
              </a:rPr>
              <a:t>Zusammenfassung der Verschlüsselungsarten</a:t>
            </a:r>
            <a:endParaRPr lang="de-DE" sz="2000" dirty="0"/>
          </a:p>
        </p:txBody>
      </p:sp>
      <p:sp>
        <p:nvSpPr>
          <p:cNvPr id="5" name="Textfeld 4"/>
          <p:cNvSpPr txBox="1"/>
          <p:nvPr/>
        </p:nvSpPr>
        <p:spPr>
          <a:xfrm>
            <a:off x="4753372" y="1412776"/>
            <a:ext cx="4139108" cy="1569660"/>
          </a:xfrm>
          <a:prstGeom prst="rect">
            <a:avLst/>
          </a:prstGeom>
          <a:noFill/>
        </p:spPr>
        <p:txBody>
          <a:bodyPr wrap="square" rtlCol="0">
            <a:spAutoFit/>
          </a:bodyPr>
          <a:lstStyle/>
          <a:p>
            <a:pPr marL="285750" indent="-285750">
              <a:buClr>
                <a:srgbClr val="761A5D"/>
              </a:buClr>
              <a:buFont typeface="Wingdings" panose="05000000000000000000" pitchFamily="2" charset="2"/>
              <a:buChar char="§"/>
            </a:pPr>
            <a:r>
              <a:rPr lang="de-DE" dirty="0" smtClean="0"/>
              <a:t>Transportverschlüsselung mit „offener“ E-Mail an den Knotenpunkten</a:t>
            </a:r>
          </a:p>
          <a:p>
            <a:pPr marL="285750" indent="-285750">
              <a:buClr>
                <a:srgbClr val="761A5D"/>
              </a:buClr>
              <a:buFont typeface="Wingdings" panose="05000000000000000000" pitchFamily="2" charset="2"/>
              <a:buChar char="§"/>
            </a:pPr>
            <a:r>
              <a:rPr lang="de-DE" dirty="0" smtClean="0"/>
              <a:t>So genannter „Man-In-The-</a:t>
            </a:r>
            <a:r>
              <a:rPr lang="de-DE" dirty="0" err="1" smtClean="0"/>
              <a:t>Middle</a:t>
            </a:r>
            <a:r>
              <a:rPr lang="de-DE" dirty="0" smtClean="0"/>
              <a:t>“-Angriff möglich</a:t>
            </a:r>
          </a:p>
          <a:p>
            <a:pPr marL="285750" indent="-285750">
              <a:buClr>
                <a:srgbClr val="761A5D"/>
              </a:buClr>
              <a:buFont typeface="Wingdings" panose="05000000000000000000" pitchFamily="2" charset="2"/>
              <a:buChar char="§"/>
            </a:pPr>
            <a:r>
              <a:rPr lang="de-DE" dirty="0" smtClean="0"/>
              <a:t>Zwei Varianten: „obligatorische und qualifizierte Transportverschlüsselung“</a:t>
            </a:r>
          </a:p>
        </p:txBody>
      </p:sp>
      <p:sp>
        <p:nvSpPr>
          <p:cNvPr id="6" name="Textfeld 5"/>
          <p:cNvSpPr txBox="1"/>
          <p:nvPr/>
        </p:nvSpPr>
        <p:spPr>
          <a:xfrm>
            <a:off x="660507" y="3789040"/>
            <a:ext cx="3913996" cy="1077218"/>
          </a:xfrm>
          <a:prstGeom prst="rect">
            <a:avLst/>
          </a:prstGeom>
          <a:noFill/>
        </p:spPr>
        <p:txBody>
          <a:bodyPr wrap="square" rtlCol="0">
            <a:spAutoFit/>
          </a:bodyPr>
          <a:lstStyle/>
          <a:p>
            <a:pPr marL="285750" indent="-285750">
              <a:buClr>
                <a:srgbClr val="761A5D"/>
              </a:buClr>
              <a:buFont typeface="Wingdings" panose="05000000000000000000" pitchFamily="2" charset="2"/>
              <a:buChar char="§"/>
            </a:pPr>
            <a:r>
              <a:rPr lang="de-DE" dirty="0" smtClean="0"/>
              <a:t>Ende-zu-Ende-Verschlüsselung mit durchgängiger Verschlüsselung von Sender bis Empfänger</a:t>
            </a:r>
          </a:p>
          <a:p>
            <a:pPr marL="285750" indent="-285750">
              <a:buClr>
                <a:srgbClr val="761A5D"/>
              </a:buClr>
              <a:buFont typeface="Wingdings" panose="05000000000000000000" pitchFamily="2" charset="2"/>
              <a:buChar char="§"/>
            </a:pPr>
            <a:r>
              <a:rPr lang="de-DE" dirty="0" smtClean="0"/>
              <a:t>Durchgängige sichere Kommunikation</a:t>
            </a:r>
          </a:p>
        </p:txBody>
      </p:sp>
      <p:pic>
        <p:nvPicPr>
          <p:cNvPr id="2" name="Grafi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356" y="1403647"/>
            <a:ext cx="4203147" cy="2002081"/>
          </a:xfrm>
          <a:prstGeom prst="rect">
            <a:avLst/>
          </a:prstGeom>
        </p:spPr>
      </p:pic>
      <p:pic>
        <p:nvPicPr>
          <p:cNvPr id="4" name="Grafi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4008" y="3789040"/>
            <a:ext cx="4133642" cy="2089046"/>
          </a:xfrm>
          <a:prstGeom prst="rect">
            <a:avLst/>
          </a:prstGeom>
        </p:spPr>
      </p:pic>
    </p:spTree>
    <p:extLst>
      <p:ext uri="{BB962C8B-B14F-4D97-AF65-F5344CB8AC3E}">
        <p14:creationId xmlns:p14="http://schemas.microsoft.com/office/powerpoint/2010/main" val="175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LfDI_Powerpoint-Praesentation">
  <a:themeElements>
    <a:clrScheme name="Le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Times" pitchFamily="3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Times" pitchFamily="32" charset="0"/>
          </a:defRPr>
        </a:defPPr>
      </a:lstStyle>
    </a:lnDef>
  </a:objectDefaults>
  <a:extraClrSchemeLst>
    <a:extraClrScheme>
      <a:clrScheme name="Le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LfDI_Präsentationsvorlage_170110" id="{529D9FC6-0402-4E45-930A-B1049EF10E74}" vid="{8D445185-417D-B647-AA2D-57A046375FF3}"/>
    </a:ext>
  </a:ext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LfDI_Powerpoint-Praesentation</Template>
  <TotalTime>0</TotalTime>
  <Words>962</Words>
  <Application>Microsoft Office PowerPoint</Application>
  <PresentationFormat>Bildschirmpräsentation (4:3)</PresentationFormat>
  <Paragraphs>178</Paragraphs>
  <Slides>25</Slides>
  <Notes>23</Notes>
  <HiddenSlides>0</HiddenSlides>
  <MMClips>0</MMClips>
  <ScaleCrop>false</ScaleCrop>
  <HeadingPairs>
    <vt:vector size="4" baseType="variant">
      <vt:variant>
        <vt:lpstr>Design</vt:lpstr>
      </vt:variant>
      <vt:variant>
        <vt:i4>1</vt:i4>
      </vt:variant>
      <vt:variant>
        <vt:lpstr>Folientitel</vt:lpstr>
      </vt:variant>
      <vt:variant>
        <vt:i4>25</vt:i4>
      </vt:variant>
    </vt:vector>
  </HeadingPairs>
  <TitlesOfParts>
    <vt:vector size="26" baseType="lpstr">
      <vt:lpstr>LfDI_Powerpoint-Praesentation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Gerd Fischer</dc:creator>
  <cp:lastModifiedBy>Gerd Fischer</cp:lastModifiedBy>
  <cp:revision>120</cp:revision>
  <cp:lastPrinted>2017-01-20T10:41:46Z</cp:lastPrinted>
  <dcterms:created xsi:type="dcterms:W3CDTF">2021-04-27T06:42:31Z</dcterms:created>
  <dcterms:modified xsi:type="dcterms:W3CDTF">2021-11-24T08:32:37Z</dcterms:modified>
</cp:coreProperties>
</file>